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36" r:id="rId2"/>
    <p:sldId id="608" r:id="rId3"/>
    <p:sldId id="642" r:id="rId4"/>
    <p:sldId id="607" r:id="rId5"/>
    <p:sldId id="609" r:id="rId6"/>
    <p:sldId id="311" r:id="rId7"/>
    <p:sldId id="312" r:id="rId8"/>
    <p:sldId id="646" r:id="rId9"/>
    <p:sldId id="647" r:id="rId10"/>
    <p:sldId id="655" r:id="rId11"/>
    <p:sldId id="648" r:id="rId12"/>
    <p:sldId id="262" r:id="rId13"/>
    <p:sldId id="679" r:id="rId14"/>
    <p:sldId id="649" r:id="rId15"/>
    <p:sldId id="651" r:id="rId16"/>
    <p:sldId id="652" r:id="rId17"/>
    <p:sldId id="653" r:id="rId18"/>
    <p:sldId id="325" r:id="rId19"/>
    <p:sldId id="327" r:id="rId20"/>
    <p:sldId id="330" r:id="rId21"/>
    <p:sldId id="328" r:id="rId22"/>
    <p:sldId id="329" r:id="rId23"/>
    <p:sldId id="332" r:id="rId24"/>
    <p:sldId id="654" r:id="rId25"/>
    <p:sldId id="656" r:id="rId26"/>
    <p:sldId id="657" r:id="rId27"/>
    <p:sldId id="333" r:id="rId28"/>
    <p:sldId id="334" r:id="rId29"/>
    <p:sldId id="335" r:id="rId30"/>
    <p:sldId id="258" r:id="rId31"/>
    <p:sldId id="259" r:id="rId32"/>
    <p:sldId id="26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D46D1"/>
    <a:srgbClr val="00C201"/>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6"/>
    <p:restoredTop sz="91364"/>
  </p:normalViewPr>
  <p:slideViewPr>
    <p:cSldViewPr snapToGrid="0" snapToObjects="1">
      <p:cViewPr varScale="1">
        <p:scale>
          <a:sx n="119" d="100"/>
          <a:sy n="119" d="100"/>
        </p:scale>
        <p:origin x="208"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6.emf"/><Relationship Id="rId7" Type="http://schemas.openxmlformats.org/officeDocument/2006/relationships/image" Target="../media/image23.emf"/><Relationship Id="rId12" Type="http://schemas.openxmlformats.org/officeDocument/2006/relationships/image" Target="../media/image38.emf"/><Relationship Id="rId2" Type="http://schemas.openxmlformats.org/officeDocument/2006/relationships/image" Target="../media/image15.emf"/><Relationship Id="rId1" Type="http://schemas.openxmlformats.org/officeDocument/2006/relationships/image" Target="../media/image34.emf"/><Relationship Id="rId6" Type="http://schemas.openxmlformats.org/officeDocument/2006/relationships/image" Target="../media/image35.emf"/><Relationship Id="rId11" Type="http://schemas.openxmlformats.org/officeDocument/2006/relationships/image" Target="../media/image37.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3.emf"/><Relationship Id="rId9"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8.emf"/><Relationship Id="rId1" Type="http://schemas.openxmlformats.org/officeDocument/2006/relationships/image" Target="../media/image52.emf"/><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image" Target="../media/image64.pn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image" Target="../media/image72.png"/><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6.emf"/><Relationship Id="rId7" Type="http://schemas.openxmlformats.org/officeDocument/2006/relationships/image" Target="../media/image27.emf"/><Relationship Id="rId12" Type="http://schemas.openxmlformats.org/officeDocument/2006/relationships/image" Target="../media/image29.emf"/><Relationship Id="rId2" Type="http://schemas.openxmlformats.org/officeDocument/2006/relationships/image" Target="../media/image15.emf"/><Relationship Id="rId1" Type="http://schemas.openxmlformats.org/officeDocument/2006/relationships/image" Target="../media/image25.emf"/><Relationship Id="rId6" Type="http://schemas.openxmlformats.org/officeDocument/2006/relationships/image" Target="../media/image26.emf"/><Relationship Id="rId11" Type="http://schemas.openxmlformats.org/officeDocument/2006/relationships/image" Target="../media/image22.emf"/><Relationship Id="rId5" Type="http://schemas.openxmlformats.org/officeDocument/2006/relationships/image" Target="../media/image17.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33.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82522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59A51-2F43-504D-8F27-EBBFBFC7FF10}" type="slidenum">
              <a:rPr lang="en-US" sz="1200"/>
              <a:pPr/>
              <a:t>14</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62389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4D4EE7-2BCE-B640-B598-6E70C2BBBD31}" type="slidenum">
              <a:rPr lang="en-US" sz="1200"/>
              <a:pPr/>
              <a:t>15</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205488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0A77ECD-A082-4B4F-9DE6-635611A5F337}" type="slidenum">
              <a:rPr lang="en-US" sz="1200"/>
              <a:pPr/>
              <a:t>16</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99124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BCE8C30-3851-974E-9A83-FB1A8E0D5DAF}" type="slidenum">
              <a:rPr lang="en-US" sz="1200"/>
              <a:pPr/>
              <a:t>17</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57620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66894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98161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54541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61484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56201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02039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5694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0680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94797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408688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1C1449-12FD-6B46-97EA-ED1C3B6BBFF8}" type="slidenum">
              <a:rPr lang="en-US" sz="1200"/>
              <a:pPr/>
              <a:t>13</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4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416881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60748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8.bin"/><Relationship Id="rId18" Type="http://schemas.openxmlformats.org/officeDocument/2006/relationships/image" Target="../media/image33.emf"/><Relationship Id="rId3" Type="http://schemas.openxmlformats.org/officeDocument/2006/relationships/notesSlide" Target="../notesSlides/notesSlide7.xml"/><Relationship Id="rId7" Type="http://schemas.openxmlformats.org/officeDocument/2006/relationships/image" Target="../media/image16.emf"/><Relationship Id="rId12" Type="http://schemas.openxmlformats.org/officeDocument/2006/relationships/image" Target="../media/image30.emf"/><Relationship Id="rId17" Type="http://schemas.openxmlformats.org/officeDocument/2006/relationships/oleObject" Target="../embeddings/oleObject50.bin"/><Relationship Id="rId2" Type="http://schemas.openxmlformats.org/officeDocument/2006/relationships/slideLayout" Target="../slideLayouts/slideLayout1.xml"/><Relationship Id="rId16" Type="http://schemas.openxmlformats.org/officeDocument/2006/relationships/image" Target="../media/image32.emf"/><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oleObject" Target="../embeddings/oleObject47.bin"/><Relationship Id="rId5" Type="http://schemas.openxmlformats.org/officeDocument/2006/relationships/image" Target="../media/image15.emf"/><Relationship Id="rId15" Type="http://schemas.openxmlformats.org/officeDocument/2006/relationships/oleObject" Target="../embeddings/oleObject49.bin"/><Relationship Id="rId10" Type="http://schemas.openxmlformats.org/officeDocument/2006/relationships/image" Target="../media/image13.emf"/><Relationship Id="rId4" Type="http://schemas.openxmlformats.org/officeDocument/2006/relationships/oleObject" Target="../embeddings/oleObject43.bin"/><Relationship Id="rId9" Type="http://schemas.openxmlformats.org/officeDocument/2006/relationships/oleObject" Target="../embeddings/oleObject46.bin"/><Relationship Id="rId1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6.bin"/><Relationship Id="rId18" Type="http://schemas.openxmlformats.org/officeDocument/2006/relationships/image" Target="../media/image23.emf"/><Relationship Id="rId26" Type="http://schemas.openxmlformats.org/officeDocument/2006/relationships/oleObject" Target="../embeddings/oleObject63.bin"/><Relationship Id="rId3" Type="http://schemas.openxmlformats.org/officeDocument/2006/relationships/notesSlide" Target="../notesSlides/notesSlide8.xml"/><Relationship Id="rId21" Type="http://schemas.openxmlformats.org/officeDocument/2006/relationships/image" Target="../media/image36.emf"/><Relationship Id="rId7" Type="http://schemas.openxmlformats.org/officeDocument/2006/relationships/image" Target="../media/image15.emf"/><Relationship Id="rId12" Type="http://schemas.openxmlformats.org/officeDocument/2006/relationships/image" Target="../media/image13.emf"/><Relationship Id="rId17" Type="http://schemas.openxmlformats.org/officeDocument/2006/relationships/oleObject" Target="../embeddings/oleObject58.bin"/><Relationship Id="rId25" Type="http://schemas.openxmlformats.org/officeDocument/2006/relationships/image" Target="../media/image22.emf"/><Relationship Id="rId2" Type="http://schemas.openxmlformats.org/officeDocument/2006/relationships/slideLayout" Target="../slideLayouts/slideLayout1.xml"/><Relationship Id="rId16" Type="http://schemas.openxmlformats.org/officeDocument/2006/relationships/image" Target="../media/image35.emf"/><Relationship Id="rId20" Type="http://schemas.openxmlformats.org/officeDocument/2006/relationships/oleObject" Target="../embeddings/oleObject60.bin"/><Relationship Id="rId29" Type="http://schemas.openxmlformats.org/officeDocument/2006/relationships/image" Target="../media/image38.emf"/><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oleObject" Target="../embeddings/oleObject55.bin"/><Relationship Id="rId24" Type="http://schemas.openxmlformats.org/officeDocument/2006/relationships/oleObject" Target="../embeddings/oleObject62.bin"/><Relationship Id="rId5" Type="http://schemas.openxmlformats.org/officeDocument/2006/relationships/image" Target="../media/image34.emf"/><Relationship Id="rId15" Type="http://schemas.openxmlformats.org/officeDocument/2006/relationships/oleObject" Target="../embeddings/oleObject57.bin"/><Relationship Id="rId23" Type="http://schemas.openxmlformats.org/officeDocument/2006/relationships/image" Target="../media/image21.emf"/><Relationship Id="rId28" Type="http://schemas.openxmlformats.org/officeDocument/2006/relationships/oleObject" Target="../embeddings/oleObject64.bin"/><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16.emf"/><Relationship Id="rId14" Type="http://schemas.openxmlformats.org/officeDocument/2006/relationships/image" Target="../media/image17.emf"/><Relationship Id="rId22" Type="http://schemas.openxmlformats.org/officeDocument/2006/relationships/oleObject" Target="../embeddings/oleObject61.bin"/><Relationship Id="rId27" Type="http://schemas.openxmlformats.org/officeDocument/2006/relationships/image" Target="../media/image37.emf"/><Relationship Id="rId30" Type="http://schemas.openxmlformats.org/officeDocument/2006/relationships/oleObject" Target="../embeddings/oleObject65.bin"/></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10"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55.emf"/><Relationship Id="rId3" Type="http://schemas.openxmlformats.org/officeDocument/2006/relationships/notesSlide" Target="../notesSlides/notesSlide14.xml"/><Relationship Id="rId7" Type="http://schemas.openxmlformats.org/officeDocument/2006/relationships/image" Target="../media/image18.emf"/><Relationship Id="rId12"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68.bin"/><Relationship Id="rId11" Type="http://schemas.openxmlformats.org/officeDocument/2006/relationships/image" Target="../media/image54.emf"/><Relationship Id="rId5" Type="http://schemas.openxmlformats.org/officeDocument/2006/relationships/image" Target="../media/image52.emf"/><Relationship Id="rId15" Type="http://schemas.openxmlformats.org/officeDocument/2006/relationships/image" Target="../media/image56.e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53.emf"/><Relationship Id="rId14" Type="http://schemas.openxmlformats.org/officeDocument/2006/relationships/oleObject" Target="../embeddings/oleObject7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5.xml"/><Relationship Id="rId7" Type="http://schemas.openxmlformats.org/officeDocument/2006/relationships/image" Target="../media/image58.emf"/><Relationship Id="rId12"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74.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5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62.emf"/><Relationship Id="rId3" Type="http://schemas.openxmlformats.org/officeDocument/2006/relationships/notesSlide" Target="../notesSlides/notesSlide16.xml"/><Relationship Id="rId7" Type="http://schemas.openxmlformats.org/officeDocument/2006/relationships/image" Target="../media/image58.emf"/><Relationship Id="rId12"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79.bin"/><Relationship Id="rId11" Type="http://schemas.openxmlformats.org/officeDocument/2006/relationships/image" Target="../media/image61.emf"/><Relationship Id="rId5" Type="http://schemas.openxmlformats.org/officeDocument/2006/relationships/image" Target="../media/image57.emf"/><Relationship Id="rId15" Type="http://schemas.openxmlformats.org/officeDocument/2006/relationships/image" Target="../media/image63.e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59.emf"/><Relationship Id="rId14" Type="http://schemas.openxmlformats.org/officeDocument/2006/relationships/oleObject" Target="../embeddings/oleObject8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5.png"/><Relationship Id="rId5" Type="http://schemas.openxmlformats.org/officeDocument/2006/relationships/oleObject" Target="../embeddings/oleObject85.bin"/><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oleObject" Target="../embeddings/oleObject90.bin"/><Relationship Id="rId18" Type="http://schemas.openxmlformats.org/officeDocument/2006/relationships/image" Target="../media/image70.png"/><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23.png"/><Relationship Id="rId17" Type="http://schemas.openxmlformats.org/officeDocument/2006/relationships/oleObject" Target="../embeddings/oleObject92.bin"/><Relationship Id="rId2" Type="http://schemas.openxmlformats.org/officeDocument/2006/relationships/slideLayout" Target="../slideLayouts/slideLayout1.xml"/><Relationship Id="rId16" Type="http://schemas.openxmlformats.org/officeDocument/2006/relationships/image" Target="../media/image69.png"/><Relationship Id="rId1" Type="http://schemas.openxmlformats.org/officeDocument/2006/relationships/vmlDrawing" Target="../drawings/vmlDrawing16.vml"/><Relationship Id="rId6" Type="http://schemas.openxmlformats.org/officeDocument/2006/relationships/image" Target="../media/image65.png"/><Relationship Id="rId11" Type="http://schemas.openxmlformats.org/officeDocument/2006/relationships/image" Target="../media/image22.png"/><Relationship Id="rId5" Type="http://schemas.openxmlformats.org/officeDocument/2006/relationships/oleObject" Target="../embeddings/oleObject87.bin"/><Relationship Id="rId15" Type="http://schemas.openxmlformats.org/officeDocument/2006/relationships/oleObject" Target="../embeddings/oleObject91.bin"/><Relationship Id="rId10" Type="http://schemas.openxmlformats.org/officeDocument/2006/relationships/image" Target="../media/image67.png"/><Relationship Id="rId19" Type="http://schemas.openxmlformats.org/officeDocument/2006/relationships/image" Target="../media/image24.png"/><Relationship Id="rId4" Type="http://schemas.openxmlformats.org/officeDocument/2006/relationships/image" Target="../media/image64.png"/><Relationship Id="rId9" Type="http://schemas.openxmlformats.org/officeDocument/2006/relationships/oleObject" Target="../embeddings/oleObject89.bin"/><Relationship Id="rId1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oleObject" Target="../embeddings/oleObject99.bin"/><Relationship Id="rId18" Type="http://schemas.openxmlformats.org/officeDocument/2006/relationships/image" Target="../media/image78.png"/><Relationship Id="rId3" Type="http://schemas.openxmlformats.org/officeDocument/2006/relationships/oleObject" Target="../embeddings/oleObject93.bin"/><Relationship Id="rId7" Type="http://schemas.openxmlformats.org/officeDocument/2006/relationships/oleObject" Target="../embeddings/oleObject96.bin"/><Relationship Id="rId12" Type="http://schemas.openxmlformats.org/officeDocument/2006/relationships/image" Target="../media/image75.png"/><Relationship Id="rId17" Type="http://schemas.openxmlformats.org/officeDocument/2006/relationships/oleObject" Target="../embeddings/oleObject101.bin"/><Relationship Id="rId2" Type="http://schemas.openxmlformats.org/officeDocument/2006/relationships/slideLayout" Target="../slideLayouts/slideLayout1.xml"/><Relationship Id="rId16" Type="http://schemas.openxmlformats.org/officeDocument/2006/relationships/image" Target="../media/image77.png"/><Relationship Id="rId20" Type="http://schemas.openxmlformats.org/officeDocument/2006/relationships/image" Target="../media/image79.png"/><Relationship Id="rId1" Type="http://schemas.openxmlformats.org/officeDocument/2006/relationships/vmlDrawing" Target="../drawings/vmlDrawing17.vml"/><Relationship Id="rId6" Type="http://schemas.openxmlformats.org/officeDocument/2006/relationships/oleObject" Target="../embeddings/oleObject95.bin"/><Relationship Id="rId11" Type="http://schemas.openxmlformats.org/officeDocument/2006/relationships/oleObject" Target="../embeddings/oleObject98.bin"/><Relationship Id="rId5" Type="http://schemas.openxmlformats.org/officeDocument/2006/relationships/oleObject" Target="../embeddings/oleObject94.bin"/><Relationship Id="rId15" Type="http://schemas.openxmlformats.org/officeDocument/2006/relationships/oleObject" Target="../embeddings/oleObject100.bin"/><Relationship Id="rId10" Type="http://schemas.openxmlformats.org/officeDocument/2006/relationships/image" Target="../media/image74.png"/><Relationship Id="rId19" Type="http://schemas.openxmlformats.org/officeDocument/2006/relationships/oleObject" Target="../embeddings/oleObject102.bin"/><Relationship Id="rId4" Type="http://schemas.openxmlformats.org/officeDocument/2006/relationships/image" Target="../media/image72.png"/><Relationship Id="rId9" Type="http://schemas.openxmlformats.org/officeDocument/2006/relationships/oleObject" Target="../embeddings/oleObject97.bin"/><Relationship Id="rId1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5.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18" Type="http://schemas.openxmlformats.org/officeDocument/2006/relationships/image" Target="../media/image19.emf"/><Relationship Id="rId26" Type="http://schemas.openxmlformats.org/officeDocument/2006/relationships/image" Target="../media/image23.emf"/><Relationship Id="rId3" Type="http://schemas.openxmlformats.org/officeDocument/2006/relationships/notesSlide" Target="../notesSlides/notesSlide5.xml"/><Relationship Id="rId21" Type="http://schemas.openxmlformats.org/officeDocument/2006/relationships/oleObject" Target="../embeddings/oleObject24.bin"/><Relationship Id="rId7" Type="http://schemas.openxmlformats.org/officeDocument/2006/relationships/image" Target="../media/image14.emf"/><Relationship Id="rId12" Type="http://schemas.openxmlformats.org/officeDocument/2006/relationships/oleObject" Target="../embeddings/oleObject19.bin"/><Relationship Id="rId17" Type="http://schemas.openxmlformats.org/officeDocument/2006/relationships/oleObject" Target="../embeddings/oleObject22.bin"/><Relationship Id="rId25" Type="http://schemas.openxmlformats.org/officeDocument/2006/relationships/oleObject" Target="../embeddings/oleObject26.bin"/><Relationship Id="rId2" Type="http://schemas.openxmlformats.org/officeDocument/2006/relationships/slideLayout" Target="../slideLayouts/slideLayout1.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image" Target="../media/image24.emf"/><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16.emf"/><Relationship Id="rId24" Type="http://schemas.openxmlformats.org/officeDocument/2006/relationships/image" Target="../media/image22.emf"/><Relationship Id="rId5" Type="http://schemas.openxmlformats.org/officeDocument/2006/relationships/image" Target="../media/image13.emf"/><Relationship Id="rId15" Type="http://schemas.openxmlformats.org/officeDocument/2006/relationships/oleObject" Target="../embeddings/oleObject21.bin"/><Relationship Id="rId23" Type="http://schemas.openxmlformats.org/officeDocument/2006/relationships/oleObject" Target="../embeddings/oleObject25.bin"/><Relationship Id="rId28" Type="http://schemas.openxmlformats.org/officeDocument/2006/relationships/oleObject" Target="../embeddings/oleObject28.bin"/><Relationship Id="rId10" Type="http://schemas.openxmlformats.org/officeDocument/2006/relationships/oleObject" Target="../embeddings/oleObject18.bin"/><Relationship Id="rId19" Type="http://schemas.openxmlformats.org/officeDocument/2006/relationships/oleObject" Target="../embeddings/oleObject23.bin"/><Relationship Id="rId4" Type="http://schemas.openxmlformats.org/officeDocument/2006/relationships/oleObject" Target="../embeddings/oleObject15.bin"/><Relationship Id="rId9" Type="http://schemas.openxmlformats.org/officeDocument/2006/relationships/image" Target="../media/image15.emf"/><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4.bin"/><Relationship Id="rId18" Type="http://schemas.openxmlformats.org/officeDocument/2006/relationships/image" Target="../media/image27.emf"/><Relationship Id="rId26" Type="http://schemas.openxmlformats.org/officeDocument/2006/relationships/oleObject" Target="../embeddings/oleObject41.bin"/><Relationship Id="rId3" Type="http://schemas.openxmlformats.org/officeDocument/2006/relationships/notesSlide" Target="../notesSlides/notesSlide6.xml"/><Relationship Id="rId21" Type="http://schemas.openxmlformats.org/officeDocument/2006/relationships/oleObject" Target="../embeddings/oleObject38.bin"/><Relationship Id="rId7" Type="http://schemas.openxmlformats.org/officeDocument/2006/relationships/image" Target="../media/image15.emf"/><Relationship Id="rId12" Type="http://schemas.openxmlformats.org/officeDocument/2006/relationships/image" Target="../media/image13.emf"/><Relationship Id="rId17" Type="http://schemas.openxmlformats.org/officeDocument/2006/relationships/oleObject" Target="../embeddings/oleObject36.bin"/><Relationship Id="rId25" Type="http://schemas.openxmlformats.org/officeDocument/2006/relationships/image" Target="../media/image21.emf"/><Relationship Id="rId2" Type="http://schemas.openxmlformats.org/officeDocument/2006/relationships/slideLayout" Target="../slideLayouts/slideLayout1.xml"/><Relationship Id="rId16" Type="http://schemas.openxmlformats.org/officeDocument/2006/relationships/image" Target="../media/image26.emf"/><Relationship Id="rId20" Type="http://schemas.openxmlformats.org/officeDocument/2006/relationships/image" Target="../media/image23.emf"/><Relationship Id="rId29" Type="http://schemas.openxmlformats.org/officeDocument/2006/relationships/image" Target="../media/image29.emf"/><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oleObject" Target="../embeddings/oleObject33.bin"/><Relationship Id="rId24" Type="http://schemas.openxmlformats.org/officeDocument/2006/relationships/oleObject" Target="../embeddings/oleObject40.bin"/><Relationship Id="rId5" Type="http://schemas.openxmlformats.org/officeDocument/2006/relationships/image" Target="../media/image25.emf"/><Relationship Id="rId15" Type="http://schemas.openxmlformats.org/officeDocument/2006/relationships/oleObject" Target="../embeddings/oleObject35.bin"/><Relationship Id="rId23" Type="http://schemas.openxmlformats.org/officeDocument/2006/relationships/image" Target="../media/image28.emf"/><Relationship Id="rId28" Type="http://schemas.openxmlformats.org/officeDocument/2006/relationships/oleObject" Target="../embeddings/oleObject42.bin"/><Relationship Id="rId10" Type="http://schemas.openxmlformats.org/officeDocument/2006/relationships/oleObject" Target="../embeddings/oleObject32.bin"/><Relationship Id="rId19" Type="http://schemas.openxmlformats.org/officeDocument/2006/relationships/oleObject" Target="../embeddings/oleObject37.bin"/><Relationship Id="rId4" Type="http://schemas.openxmlformats.org/officeDocument/2006/relationships/oleObject" Target="../embeddings/oleObject29.bin"/><Relationship Id="rId9" Type="http://schemas.openxmlformats.org/officeDocument/2006/relationships/image" Target="../media/image16.emf"/><Relationship Id="rId14" Type="http://schemas.openxmlformats.org/officeDocument/2006/relationships/image" Target="../media/image17.emf"/><Relationship Id="rId22" Type="http://schemas.openxmlformats.org/officeDocument/2006/relationships/oleObject" Target="../embeddings/oleObject39.bin"/><Relationship Id="rId27"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38841"/>
            <a:ext cx="9144000" cy="1938992"/>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25:</a:t>
            </a:r>
          </a:p>
          <a:p>
            <a:pPr algn="ctr"/>
            <a:r>
              <a:rPr lang="en-US" sz="4000" dirty="0">
                <a:solidFill>
                  <a:srgbClr val="0000FF"/>
                </a:solidFill>
                <a:latin typeface="Apple Chancery"/>
                <a:cs typeface="Apple Chancery"/>
              </a:rPr>
              <a:t>Electric Potentials and Energy Considerations</a:t>
            </a:r>
            <a:endParaRPr lang="en-US" sz="2800" dirty="0">
              <a:solidFill>
                <a:srgbClr val="0000FF"/>
              </a:solidFill>
              <a:latin typeface="Apple Chancery"/>
              <a:cs typeface="Apple Chancery"/>
            </a:endParaRP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pic>
        <p:nvPicPr>
          <p:cNvPr id="2" name=" -  - 00 - 500kV Switch Openi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9100" y="1977833"/>
            <a:ext cx="6896100" cy="4697968"/>
          </a:xfrm>
          <a:prstGeom prst="rect">
            <a:avLst/>
          </a:prstGeom>
        </p:spPr>
      </p:pic>
      <p:sp>
        <p:nvSpPr>
          <p:cNvPr id="3" name="TextBox 2"/>
          <p:cNvSpPr txBox="1"/>
          <p:nvPr/>
        </p:nvSpPr>
        <p:spPr>
          <a:xfrm>
            <a:off x="7442200" y="5588000"/>
            <a:ext cx="1638299" cy="584776"/>
          </a:xfrm>
          <a:prstGeom prst="rect">
            <a:avLst/>
          </a:prstGeom>
          <a:noFill/>
        </p:spPr>
        <p:txBody>
          <a:bodyPr wrap="square" rtlCol="0">
            <a:spAutoFit/>
          </a:bodyPr>
          <a:lstStyle/>
          <a:p>
            <a:r>
              <a:rPr lang="en-US" sz="1600" dirty="0">
                <a:latin typeface="Times New Roman"/>
                <a:cs typeface="Times New Roman"/>
              </a:rPr>
              <a:t>courtesy of </a:t>
            </a:r>
          </a:p>
          <a:p>
            <a:r>
              <a:rPr lang="en-US" sz="1600" dirty="0">
                <a:latin typeface="Times New Roman"/>
                <a:cs typeface="Times New Roman"/>
              </a:rPr>
              <a:t>      Mr. White</a:t>
            </a:r>
          </a:p>
        </p:txBody>
      </p:sp>
    </p:spTree>
    <p:extLst>
      <p:ext uri="{BB962C8B-B14F-4D97-AF65-F5344CB8AC3E}">
        <p14:creationId xmlns:p14="http://schemas.microsoft.com/office/powerpoint/2010/main" val="3057973031"/>
      </p:ext>
    </p:extLst>
  </p:cSld>
  <p:clrMapOvr>
    <a:masterClrMapping/>
  </p:clrMapOvr>
  <p:timing>
    <p:tnLst>
      <p:par>
        <p:cTn id="1" dur="indefinite" restart="never" nodeType="tmRoot">
          <p:childTnLst>
            <p:par>
              <p:cTn id="2"/>
            </p:par>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
        <p:nvSpPr>
          <p:cNvPr id="21" name="TextBox 20"/>
          <p:cNvSpPr txBox="1"/>
          <p:nvPr/>
        </p:nvSpPr>
        <p:spPr>
          <a:xfrm>
            <a:off x="227546" y="426274"/>
            <a:ext cx="5817654" cy="707886"/>
          </a:xfrm>
          <a:prstGeom prst="rect">
            <a:avLst/>
          </a:prstGeom>
          <a:noFill/>
        </p:spPr>
        <p:txBody>
          <a:bodyPr wrap="square" rtlCol="0">
            <a:spAutoFit/>
          </a:bodyPr>
          <a:lstStyle/>
          <a:p>
            <a:r>
              <a:rPr lang="en-US" sz="2000" dirty="0">
                <a:solidFill>
                  <a:srgbClr val="FF0000"/>
                </a:solidFill>
                <a:latin typeface="Apple Chancery"/>
                <a:cs typeface="Apple Chancery"/>
              </a:rPr>
              <a:t>c.) A positive charge </a:t>
            </a:r>
            <a:r>
              <a:rPr lang="en-US" sz="2000" i="1" dirty="0">
                <a:solidFill>
                  <a:srgbClr val="FF0000"/>
                </a:solidFill>
                <a:latin typeface="Times New Roman"/>
                <a:cs typeface="Times New Roman"/>
              </a:rPr>
              <a:t>Q=1C </a:t>
            </a:r>
            <a:r>
              <a:rPr lang="en-US" sz="2000" dirty="0">
                <a:latin typeface="Times New Roman"/>
                <a:cs typeface="Times New Roman"/>
              </a:rPr>
              <a:t>and mass </a:t>
            </a:r>
            <a:r>
              <a:rPr lang="en-US" sz="2000" i="1" dirty="0">
                <a:solidFill>
                  <a:srgbClr val="FF0000"/>
                </a:solidFill>
                <a:latin typeface="Times New Roman"/>
                <a:cs typeface="Times New Roman"/>
              </a:rPr>
              <a:t>m=1 kg </a:t>
            </a:r>
            <a:r>
              <a:rPr lang="en-US" sz="2000" dirty="0">
                <a:latin typeface="Times New Roman"/>
                <a:cs typeface="Times New Roman"/>
              </a:rPr>
              <a:t>moves naturally along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lines.  </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nvGraphicFramePr>
        <p:xfrm>
          <a:off x="6400800" y="1478291"/>
          <a:ext cx="276225" cy="255588"/>
        </p:xfrm>
        <a:graphic>
          <a:graphicData uri="http://schemas.openxmlformats.org/presentationml/2006/ole">
            <mc:AlternateContent xmlns:mc="http://schemas.openxmlformats.org/markup-compatibility/2006">
              <mc:Choice xmlns:v="urn:schemas-microsoft-com:vml" Requires="v">
                <p:oleObj spid="_x0000_s23697" name="Equation" r:id="rId4" imgW="165100" imgH="152400" progId="Equation.DSMT4">
                  <p:embed/>
                </p:oleObj>
              </mc:Choice>
              <mc:Fallback>
                <p:oleObj name="Equation" r:id="rId4" imgW="165100" imgH="152400" progId="Equation.DSMT4">
                  <p:embed/>
                  <p:pic>
                    <p:nvPicPr>
                      <p:cNvPr id="25" name="Object 24"/>
                      <p:cNvPicPr/>
                      <p:nvPr/>
                    </p:nvPicPr>
                    <p:blipFill>
                      <a:blip r:embed="rId5"/>
                      <a:stretch>
                        <a:fillRect/>
                      </a:stretch>
                    </p:blipFill>
                    <p:spPr>
                      <a:xfrm>
                        <a:off x="6400800" y="1478291"/>
                        <a:ext cx="276225" cy="255588"/>
                      </a:xfrm>
                      <a:prstGeom prst="rect">
                        <a:avLst/>
                      </a:prstGeom>
                    </p:spPr>
                  </p:pic>
                </p:oleObj>
              </mc:Fallback>
            </mc:AlternateContent>
          </a:graphicData>
        </a:graphic>
      </p:graphicFrame>
      <p:cxnSp>
        <p:nvCxnSpPr>
          <p:cNvPr id="30" name="Straight Arrow Connector 29"/>
          <p:cNvCxnSpPr/>
          <p:nvPr/>
        </p:nvCxnSpPr>
        <p:spPr>
          <a:xfrm flipV="1">
            <a:off x="6045200" y="2694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5488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8282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6684964" y="1571247"/>
          <a:ext cx="63974" cy="81669"/>
        </p:xfrm>
        <a:graphic>
          <a:graphicData uri="http://schemas.openxmlformats.org/presentationml/2006/ole">
            <mc:AlternateContent xmlns:mc="http://schemas.openxmlformats.org/markup-compatibility/2006">
              <mc:Choice xmlns:v="urn:schemas-microsoft-com:vml" Requires="v">
                <p:oleObj spid="_x0000_s23698" name="Equation" r:id="rId6" imgW="88900" imgH="114300" progId="Equation.DSMT4">
                  <p:embed/>
                </p:oleObj>
              </mc:Choice>
              <mc:Fallback>
                <p:oleObj name="Equation" r:id="rId6" imgW="88900" imgH="114300" progId="Equation.DSMT4">
                  <p:embed/>
                  <p:pic>
                    <p:nvPicPr>
                      <p:cNvPr id="27" name="Object 26"/>
                      <p:cNvPicPr/>
                      <p:nvPr/>
                    </p:nvPicPr>
                    <p:blipFill>
                      <a:blip r:embed="rId7"/>
                      <a:stretch>
                        <a:fillRect/>
                      </a:stretch>
                    </p:blipFill>
                    <p:spPr>
                      <a:xfrm>
                        <a:off x="6684964" y="15712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670325" y="787463"/>
          <a:ext cx="63974" cy="81669"/>
        </p:xfrm>
        <a:graphic>
          <a:graphicData uri="http://schemas.openxmlformats.org/presentationml/2006/ole">
            <mc:AlternateContent xmlns:mc="http://schemas.openxmlformats.org/markup-compatibility/2006">
              <mc:Choice xmlns:v="urn:schemas-microsoft-com:vml" Requires="v">
                <p:oleObj spid="_x0000_s23699" name="Equation" r:id="rId8" imgW="88900" imgH="114300" progId="Equation.DSMT4">
                  <p:embed/>
                </p:oleObj>
              </mc:Choice>
              <mc:Fallback>
                <p:oleObj name="Equation" r:id="rId8" imgW="88900" imgH="114300" progId="Equation.DSMT4">
                  <p:embed/>
                  <p:pic>
                    <p:nvPicPr>
                      <p:cNvPr id="28" name="Object 27"/>
                      <p:cNvPicPr/>
                      <p:nvPr/>
                    </p:nvPicPr>
                    <p:blipFill>
                      <a:blip r:embed="rId7"/>
                      <a:stretch>
                        <a:fillRect/>
                      </a:stretch>
                    </p:blipFill>
                    <p:spPr>
                      <a:xfrm>
                        <a:off x="7670325" y="7874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7500937" y="594494"/>
          <a:ext cx="233362" cy="255588"/>
        </p:xfrm>
        <a:graphic>
          <a:graphicData uri="http://schemas.openxmlformats.org/presentationml/2006/ole">
            <mc:AlternateContent xmlns:mc="http://schemas.openxmlformats.org/markup-compatibility/2006">
              <mc:Choice xmlns:v="urn:schemas-microsoft-com:vml" Requires="v">
                <p:oleObj spid="_x0000_s23700" name="Equation" r:id="rId9" imgW="139700" imgH="152400" progId="Equation.DSMT4">
                  <p:embed/>
                </p:oleObj>
              </mc:Choice>
              <mc:Fallback>
                <p:oleObj name="Equation" r:id="rId9" imgW="139700" imgH="152400" progId="Equation.DSMT4">
                  <p:embed/>
                  <p:pic>
                    <p:nvPicPr>
                      <p:cNvPr id="29" name="Object 28"/>
                      <p:cNvPicPr/>
                      <p:nvPr/>
                    </p:nvPicPr>
                    <p:blipFill>
                      <a:blip r:embed="rId10"/>
                      <a:stretch>
                        <a:fillRect/>
                      </a:stretch>
                    </p:blipFill>
                    <p:spPr>
                      <a:xfrm>
                        <a:off x="7500937" y="594494"/>
                        <a:ext cx="233362" cy="255588"/>
                      </a:xfrm>
                      <a:prstGeom prst="rect">
                        <a:avLst/>
                      </a:prstGeom>
                    </p:spPr>
                  </p:pic>
                </p:oleObj>
              </mc:Fallback>
            </mc:AlternateContent>
          </a:graphicData>
        </a:graphic>
      </p:graphicFrame>
      <p:sp>
        <p:nvSpPr>
          <p:cNvPr id="41" name="TextBox 40"/>
          <p:cNvSpPr txBox="1"/>
          <p:nvPr/>
        </p:nvSpPr>
        <p:spPr>
          <a:xfrm>
            <a:off x="549015" y="1124348"/>
            <a:ext cx="5394585" cy="1015663"/>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Is the charge </a:t>
            </a:r>
            <a:r>
              <a:rPr lang="en-US" sz="2000" dirty="0">
                <a:latin typeface="Times New Roman"/>
                <a:cs typeface="Times New Roman"/>
              </a:rPr>
              <a:t>moving from </a:t>
            </a:r>
            <a:r>
              <a:rPr lang="en-US" sz="2000" i="1" dirty="0">
                <a:solidFill>
                  <a:srgbClr val="0000FF"/>
                </a:solidFill>
                <a:latin typeface="Times New Roman"/>
                <a:cs typeface="Times New Roman"/>
              </a:rPr>
              <a:t>higher electrical potential </a:t>
            </a:r>
            <a:r>
              <a:rPr lang="en-US" sz="2000" i="1" dirty="0">
                <a:solidFill>
                  <a:srgbClr val="000000"/>
                </a:solidFill>
                <a:latin typeface="Times New Roman"/>
                <a:cs typeface="Times New Roman"/>
              </a:rPr>
              <a:t>to </a:t>
            </a:r>
            <a:r>
              <a:rPr lang="en-US" sz="2000" i="1" dirty="0">
                <a:solidFill>
                  <a:srgbClr val="0000FF"/>
                </a:solidFill>
                <a:latin typeface="Times New Roman"/>
                <a:cs typeface="Times New Roman"/>
              </a:rPr>
              <a:t>lower</a:t>
            </a:r>
            <a:r>
              <a:rPr lang="en-US" sz="2000" dirty="0">
                <a:latin typeface="Times New Roman"/>
                <a:cs typeface="Times New Roman"/>
              </a:rPr>
              <a:t>, or </a:t>
            </a:r>
            <a:r>
              <a:rPr lang="en-US" sz="2000" i="1" dirty="0">
                <a:solidFill>
                  <a:srgbClr val="FF0000"/>
                </a:solidFill>
                <a:latin typeface="Times New Roman"/>
                <a:cs typeface="Times New Roman"/>
              </a:rPr>
              <a:t>lower electric potential</a:t>
            </a:r>
            <a:r>
              <a:rPr lang="en-US" sz="2000" i="1" dirty="0">
                <a:solidFill>
                  <a:srgbClr val="000000"/>
                </a:solidFill>
                <a:latin typeface="Times New Roman"/>
                <a:cs typeface="Times New Roman"/>
              </a:rPr>
              <a:t> to </a:t>
            </a:r>
            <a:r>
              <a:rPr lang="en-US" sz="2000" i="1" dirty="0">
                <a:solidFill>
                  <a:srgbClr val="FF0000"/>
                </a:solidFill>
                <a:latin typeface="Times New Roman"/>
                <a:cs typeface="Times New Roman"/>
              </a:rPr>
              <a:t>higher</a:t>
            </a:r>
            <a:r>
              <a:rPr lang="en-US" sz="2000" dirty="0">
                <a:latin typeface="Times New Roman"/>
                <a:cs typeface="Times New Roman"/>
              </a:rPr>
              <a:t>? </a:t>
            </a:r>
            <a:endParaRPr lang="en-US" sz="2000" dirty="0">
              <a:solidFill>
                <a:srgbClr val="FF0000"/>
              </a:solidFill>
              <a:latin typeface="Times New Roman"/>
              <a:cs typeface="Times New Roman"/>
            </a:endParaRPr>
          </a:p>
        </p:txBody>
      </p:sp>
      <p:sp>
        <p:nvSpPr>
          <p:cNvPr id="43" name="TextBox 42"/>
          <p:cNvSpPr txBox="1"/>
          <p:nvPr/>
        </p:nvSpPr>
        <p:spPr>
          <a:xfrm>
            <a:off x="986053" y="2184522"/>
            <a:ext cx="7925582" cy="646331"/>
          </a:xfrm>
          <a:prstGeom prst="rect">
            <a:avLst/>
          </a:prstGeom>
          <a:noFill/>
        </p:spPr>
        <p:txBody>
          <a:bodyPr wrap="square" rtlCol="0">
            <a:spAutoFit/>
          </a:bodyPr>
          <a:lstStyle/>
          <a:p>
            <a:r>
              <a:rPr lang="en-US" dirty="0">
                <a:solidFill>
                  <a:srgbClr val="FF0000"/>
                </a:solidFill>
                <a:latin typeface="Apple Chancery"/>
                <a:cs typeface="Apple Chancery"/>
              </a:rPr>
              <a:t>This has nothing </a:t>
            </a:r>
            <a:r>
              <a:rPr lang="en-US" dirty="0">
                <a:latin typeface="Times New Roman"/>
                <a:cs typeface="Times New Roman"/>
              </a:rPr>
              <a:t>to do with the charge.  </a:t>
            </a:r>
            <a:r>
              <a:rPr lang="en-US" i="1" dirty="0">
                <a:solidFill>
                  <a:srgbClr val="0000FF"/>
                </a:solidFill>
                <a:latin typeface="Times New Roman"/>
                <a:cs typeface="Times New Roman"/>
              </a:rPr>
              <a:t>Electric fields </a:t>
            </a:r>
            <a:r>
              <a:rPr lang="en-US" dirty="0">
                <a:latin typeface="Times New Roman"/>
                <a:cs typeface="Times New Roman"/>
              </a:rPr>
              <a:t>proceed from </a:t>
            </a:r>
            <a:r>
              <a:rPr lang="en-US" dirty="0">
                <a:solidFill>
                  <a:srgbClr val="0000FF"/>
                </a:solidFill>
                <a:latin typeface="Times New Roman"/>
                <a:cs typeface="Times New Roman"/>
              </a:rPr>
              <a:t>higher voltage to lower</a:t>
            </a:r>
            <a:r>
              <a:rPr lang="en-US" dirty="0">
                <a:latin typeface="Times New Roman"/>
                <a:cs typeface="Times New Roman"/>
              </a:rPr>
              <a:t>, so it’s doing the former.</a:t>
            </a:r>
            <a:endParaRPr lang="en-US" dirty="0">
              <a:solidFill>
                <a:srgbClr val="FF0000"/>
              </a:solidFill>
              <a:latin typeface="Times New Roman"/>
              <a:cs typeface="Times New Roman"/>
            </a:endParaRPr>
          </a:p>
        </p:txBody>
      </p:sp>
      <p:sp>
        <p:nvSpPr>
          <p:cNvPr id="49" name="TextBox 48"/>
          <p:cNvSpPr txBox="1"/>
          <p:nvPr/>
        </p:nvSpPr>
        <p:spPr>
          <a:xfrm>
            <a:off x="549015" y="2889216"/>
            <a:ext cx="8362620" cy="707886"/>
          </a:xfrm>
          <a:prstGeom prst="rect">
            <a:avLst/>
          </a:prstGeom>
          <a:noFill/>
        </p:spPr>
        <p:txBody>
          <a:bodyPr wrap="square" rtlCol="0">
            <a:spAutoFit/>
          </a:bodyPr>
          <a:lstStyle/>
          <a:p>
            <a:r>
              <a:rPr lang="en-US" sz="2000" dirty="0">
                <a:solidFill>
                  <a:srgbClr val="FF0000"/>
                </a:solidFill>
                <a:latin typeface="Apple Chancery"/>
                <a:cs typeface="Apple Chancery"/>
              </a:rPr>
              <a:t>ii.) Is the charge </a:t>
            </a:r>
            <a:r>
              <a:rPr lang="en-US" sz="2000" dirty="0">
                <a:latin typeface="Times New Roman"/>
                <a:cs typeface="Times New Roman"/>
              </a:rPr>
              <a:t>moving from </a:t>
            </a:r>
            <a:r>
              <a:rPr lang="en-US" sz="2000" dirty="0">
                <a:solidFill>
                  <a:srgbClr val="0000FF"/>
                </a:solidFill>
                <a:latin typeface="Times New Roman"/>
                <a:cs typeface="Times New Roman"/>
              </a:rPr>
              <a:t>higher </a:t>
            </a:r>
            <a:r>
              <a:rPr lang="en-US" sz="2000" i="1" dirty="0">
                <a:solidFill>
                  <a:srgbClr val="0000FF"/>
                </a:solidFill>
                <a:latin typeface="Times New Roman"/>
                <a:cs typeface="Times New Roman"/>
              </a:rPr>
              <a:t>potential energy </a:t>
            </a:r>
            <a:r>
              <a:rPr lang="en-US" sz="2000" dirty="0">
                <a:solidFill>
                  <a:srgbClr val="000000"/>
                </a:solidFill>
                <a:latin typeface="Times New Roman"/>
                <a:cs typeface="Times New Roman"/>
              </a:rPr>
              <a:t>to </a:t>
            </a:r>
            <a:r>
              <a:rPr lang="en-US" sz="2000" dirty="0">
                <a:solidFill>
                  <a:srgbClr val="0000FF"/>
                </a:solidFill>
                <a:latin typeface="Times New Roman"/>
                <a:cs typeface="Times New Roman"/>
              </a:rPr>
              <a:t>lower</a:t>
            </a:r>
            <a:r>
              <a:rPr lang="en-US" sz="2000" dirty="0">
                <a:latin typeface="Times New Roman"/>
                <a:cs typeface="Times New Roman"/>
              </a:rPr>
              <a:t>, or </a:t>
            </a:r>
            <a:r>
              <a:rPr lang="en-US" sz="2000" dirty="0">
                <a:solidFill>
                  <a:srgbClr val="FF0000"/>
                </a:solidFill>
                <a:latin typeface="Times New Roman"/>
                <a:cs typeface="Times New Roman"/>
              </a:rPr>
              <a:t>lower </a:t>
            </a:r>
            <a:r>
              <a:rPr lang="en-US" sz="2000" i="1" dirty="0">
                <a:solidFill>
                  <a:srgbClr val="FF0000"/>
                </a:solidFill>
                <a:latin typeface="Times New Roman"/>
                <a:cs typeface="Times New Roman"/>
              </a:rPr>
              <a:t>potential energy </a:t>
            </a:r>
            <a:r>
              <a:rPr lang="en-US" sz="2000" dirty="0">
                <a:solidFill>
                  <a:srgbClr val="000000"/>
                </a:solidFill>
                <a:latin typeface="Times New Roman"/>
                <a:cs typeface="Times New Roman"/>
              </a:rPr>
              <a:t>to</a:t>
            </a:r>
            <a:r>
              <a:rPr lang="en-US" sz="2000" dirty="0">
                <a:solidFill>
                  <a:srgbClr val="FF0000"/>
                </a:solidFill>
                <a:latin typeface="Times New Roman"/>
                <a:cs typeface="Times New Roman"/>
              </a:rPr>
              <a:t> higher</a:t>
            </a:r>
            <a:r>
              <a:rPr lang="en-US" sz="2000" dirty="0">
                <a:latin typeface="Times New Roman"/>
                <a:cs typeface="Times New Roman"/>
              </a:rPr>
              <a:t>? </a:t>
            </a:r>
            <a:endParaRPr lang="en-US" sz="2000" dirty="0">
              <a:solidFill>
                <a:srgbClr val="FF0000"/>
              </a:solidFill>
              <a:latin typeface="Times New Roman"/>
              <a:cs typeface="Times New Roman"/>
            </a:endParaRPr>
          </a:p>
        </p:txBody>
      </p:sp>
      <p:sp>
        <p:nvSpPr>
          <p:cNvPr id="50" name="TextBox 49"/>
          <p:cNvSpPr txBox="1"/>
          <p:nvPr/>
        </p:nvSpPr>
        <p:spPr>
          <a:xfrm>
            <a:off x="986053" y="3659670"/>
            <a:ext cx="7925582" cy="1200329"/>
          </a:xfrm>
          <a:prstGeom prst="rect">
            <a:avLst/>
          </a:prstGeom>
          <a:noFill/>
        </p:spPr>
        <p:txBody>
          <a:bodyPr wrap="square" rtlCol="0">
            <a:spAutoFit/>
          </a:bodyPr>
          <a:lstStyle/>
          <a:p>
            <a:r>
              <a:rPr lang="en-US" dirty="0">
                <a:solidFill>
                  <a:srgbClr val="FF0000"/>
                </a:solidFill>
                <a:latin typeface="Apple Chancery"/>
                <a:cs typeface="Apple Chancery"/>
              </a:rPr>
              <a:t>This has EVERYTHING </a:t>
            </a:r>
            <a:r>
              <a:rPr lang="en-US" dirty="0">
                <a:solidFill>
                  <a:srgbClr val="0000FF"/>
                </a:solidFill>
                <a:latin typeface="Times New Roman"/>
                <a:cs typeface="Times New Roman"/>
              </a:rPr>
              <a:t>to do with the charge</a:t>
            </a:r>
            <a:r>
              <a:rPr lang="en-US" dirty="0">
                <a:latin typeface="Times New Roman"/>
                <a:cs typeface="Times New Roman"/>
              </a:rPr>
              <a:t>.  </a:t>
            </a:r>
            <a:r>
              <a:rPr lang="en-US" dirty="0">
                <a:solidFill>
                  <a:srgbClr val="0000FF"/>
                </a:solidFill>
                <a:latin typeface="Times New Roman"/>
                <a:cs typeface="Times New Roman"/>
              </a:rPr>
              <a:t>POSITIVE CHARGES </a:t>
            </a:r>
            <a:r>
              <a:rPr lang="en-US" dirty="0">
                <a:latin typeface="Times New Roman"/>
                <a:cs typeface="Times New Roman"/>
              </a:rPr>
              <a:t>naturally move from </a:t>
            </a:r>
            <a:r>
              <a:rPr lang="en-US" i="1" dirty="0">
                <a:solidFill>
                  <a:srgbClr val="0000FF"/>
                </a:solidFill>
                <a:latin typeface="Times New Roman"/>
                <a:cs typeface="Times New Roman"/>
              </a:rPr>
              <a:t>higher to lower voltage </a:t>
            </a:r>
            <a:r>
              <a:rPr lang="en-US" dirty="0">
                <a:solidFill>
                  <a:srgbClr val="FF0000"/>
                </a:solidFill>
                <a:latin typeface="Times New Roman"/>
                <a:cs typeface="Times New Roman"/>
              </a:rPr>
              <a:t>along </a:t>
            </a:r>
            <a:r>
              <a:rPr lang="en-US" i="1" dirty="0">
                <a:solidFill>
                  <a:srgbClr val="FF0000"/>
                </a:solidFill>
                <a:latin typeface="Times New Roman"/>
                <a:cs typeface="Times New Roman"/>
              </a:rPr>
              <a:t>E-</a:t>
            </a:r>
            <a:r>
              <a:rPr lang="en-US" i="1" dirty="0" err="1">
                <a:solidFill>
                  <a:srgbClr val="FF0000"/>
                </a:solidFill>
                <a:latin typeface="Times New Roman"/>
                <a:cs typeface="Times New Roman"/>
              </a:rPr>
              <a:t>fld</a:t>
            </a:r>
            <a:r>
              <a:rPr lang="en-US" i="1" dirty="0">
                <a:solidFill>
                  <a:srgbClr val="FF0000"/>
                </a:solidFill>
                <a:latin typeface="Times New Roman"/>
                <a:cs typeface="Times New Roman"/>
              </a:rPr>
              <a:t> </a:t>
            </a:r>
            <a:r>
              <a:rPr lang="en-US" dirty="0">
                <a:solidFill>
                  <a:srgbClr val="FF0000"/>
                </a:solidFill>
                <a:latin typeface="Times New Roman"/>
                <a:cs typeface="Times New Roman"/>
              </a:rPr>
              <a:t>lines </a:t>
            </a:r>
            <a:r>
              <a:rPr lang="en-US" dirty="0">
                <a:latin typeface="Times New Roman"/>
                <a:cs typeface="Times New Roman"/>
              </a:rPr>
              <a:t>(being by definition the direction a positive charge would naturally accelerate), so it is moving from </a:t>
            </a:r>
            <a:r>
              <a:rPr lang="en-US" i="1" dirty="0">
                <a:solidFill>
                  <a:srgbClr val="0000FF"/>
                </a:solidFill>
                <a:latin typeface="Times New Roman"/>
                <a:cs typeface="Times New Roman"/>
              </a:rPr>
              <a:t>higher</a:t>
            </a:r>
            <a:r>
              <a:rPr lang="en-US" dirty="0">
                <a:solidFill>
                  <a:srgbClr val="0000FF"/>
                </a:solidFill>
                <a:latin typeface="Times New Roman"/>
                <a:cs typeface="Times New Roman"/>
              </a:rPr>
              <a:t> to lower </a:t>
            </a:r>
            <a:r>
              <a:rPr lang="en-US" dirty="0">
                <a:solidFill>
                  <a:srgbClr val="FF0000"/>
                </a:solidFill>
                <a:latin typeface="Times New Roman"/>
                <a:cs typeface="Times New Roman"/>
              </a:rPr>
              <a:t>potential energy</a:t>
            </a:r>
            <a:r>
              <a:rPr lang="en-US" dirty="0">
                <a:latin typeface="Times New Roman"/>
                <a:cs typeface="Times New Roman"/>
              </a:rPr>
              <a:t>.  </a:t>
            </a:r>
            <a:endParaRPr lang="en-US" dirty="0">
              <a:solidFill>
                <a:srgbClr val="FF0000"/>
              </a:solidFill>
              <a:latin typeface="Times New Roman"/>
              <a:cs typeface="Times New Roman"/>
            </a:endParaRPr>
          </a:p>
        </p:txBody>
      </p:sp>
      <p:sp>
        <p:nvSpPr>
          <p:cNvPr id="51" name="TextBox 50"/>
          <p:cNvSpPr txBox="1"/>
          <p:nvPr/>
        </p:nvSpPr>
        <p:spPr>
          <a:xfrm>
            <a:off x="549015" y="4885399"/>
            <a:ext cx="3476885" cy="1323439"/>
          </a:xfrm>
          <a:prstGeom prst="rect">
            <a:avLst/>
          </a:prstGeom>
          <a:noFill/>
        </p:spPr>
        <p:txBody>
          <a:bodyPr wrap="square" rtlCol="0">
            <a:spAutoFit/>
          </a:bodyPr>
          <a:lstStyle/>
          <a:p>
            <a:r>
              <a:rPr lang="en-US" sz="2000" dirty="0">
                <a:solidFill>
                  <a:srgbClr val="FF0000"/>
                </a:solidFill>
                <a:latin typeface="Apple Chancery"/>
                <a:cs typeface="Apple Chancery"/>
              </a:rPr>
              <a:t>iii.) If Q’s </a:t>
            </a:r>
            <a:r>
              <a:rPr lang="en-US" sz="2000" dirty="0">
                <a:solidFill>
                  <a:srgbClr val="0000FF"/>
                </a:solidFill>
                <a:latin typeface="Times New Roman"/>
                <a:cs typeface="Times New Roman"/>
              </a:rPr>
              <a:t>initial velocity </a:t>
            </a:r>
            <a:r>
              <a:rPr lang="en-US" sz="2000" dirty="0">
                <a:latin typeface="Times New Roman"/>
                <a:cs typeface="Times New Roman"/>
              </a:rPr>
              <a:t>was       </a:t>
            </a:r>
          </a:p>
          <a:p>
            <a:r>
              <a:rPr lang="en-US" sz="2000" dirty="0">
                <a:latin typeface="Times New Roman"/>
                <a:cs typeface="Times New Roman"/>
              </a:rPr>
              <a:t>          at </a:t>
            </a:r>
            <a:r>
              <a:rPr lang="en-US" sz="2000" dirty="0">
                <a:solidFill>
                  <a:srgbClr val="FF0000"/>
                </a:solidFill>
                <a:latin typeface="Times New Roman"/>
                <a:cs typeface="Times New Roman"/>
              </a:rPr>
              <a:t>A</a:t>
            </a:r>
            <a:r>
              <a:rPr lang="en-US" sz="2000" dirty="0">
                <a:latin typeface="Times New Roman"/>
                <a:cs typeface="Times New Roman"/>
              </a:rPr>
              <a:t>, what is its velocity at </a:t>
            </a:r>
            <a:r>
              <a:rPr lang="en-US" sz="2000" dirty="0">
                <a:solidFill>
                  <a:srgbClr val="FF0000"/>
                </a:solidFill>
                <a:latin typeface="Times New Roman"/>
                <a:cs typeface="Times New Roman"/>
              </a:rPr>
              <a:t>B</a:t>
            </a:r>
            <a:r>
              <a:rPr lang="en-US" sz="2000" dirty="0">
                <a:latin typeface="Times New Roman"/>
                <a:cs typeface="Times New Roman"/>
              </a:rPr>
              <a:t>?  (Note that the voltages have been put on the sketch.)  </a:t>
            </a:r>
            <a:endParaRPr lang="en-US" sz="2000" dirty="0">
              <a:solidFill>
                <a:srgbClr val="FF0000"/>
              </a:solidFill>
              <a:latin typeface="Times New Roman"/>
              <a:cs typeface="Times New Roman"/>
            </a:endParaRPr>
          </a:p>
        </p:txBody>
      </p:sp>
      <p:graphicFrame>
        <p:nvGraphicFramePr>
          <p:cNvPr id="52" name="Object 51"/>
          <p:cNvGraphicFramePr>
            <a:graphicFrameLocks noChangeAspect="1"/>
          </p:cNvGraphicFramePr>
          <p:nvPr/>
        </p:nvGraphicFramePr>
        <p:xfrm>
          <a:off x="4165600" y="4818063"/>
          <a:ext cx="4745038" cy="1654175"/>
        </p:xfrm>
        <a:graphic>
          <a:graphicData uri="http://schemas.openxmlformats.org/presentationml/2006/ole">
            <mc:AlternateContent xmlns:mc="http://schemas.openxmlformats.org/markup-compatibility/2006">
              <mc:Choice xmlns:v="urn:schemas-microsoft-com:vml" Requires="v">
                <p:oleObj spid="_x0000_s23701" name="Equation" r:id="rId11" imgW="2832100" imgH="990600" progId="Equation.DSMT4">
                  <p:embed/>
                </p:oleObj>
              </mc:Choice>
              <mc:Fallback>
                <p:oleObj name="Equation" r:id="rId11" imgW="2832100" imgH="990600" progId="Equation.DSMT4">
                  <p:embed/>
                  <p:pic>
                    <p:nvPicPr>
                      <p:cNvPr id="52" name="Object 51"/>
                      <p:cNvPicPr/>
                      <p:nvPr/>
                    </p:nvPicPr>
                    <p:blipFill>
                      <a:blip r:embed="rId12"/>
                      <a:stretch>
                        <a:fillRect/>
                      </a:stretch>
                    </p:blipFill>
                    <p:spPr>
                      <a:xfrm>
                        <a:off x="4165600" y="4818063"/>
                        <a:ext cx="4745038" cy="1654175"/>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6800055" y="1616404"/>
          <a:ext cx="1401763" cy="338137"/>
        </p:xfrm>
        <a:graphic>
          <a:graphicData uri="http://schemas.openxmlformats.org/presentationml/2006/ole">
            <mc:AlternateContent xmlns:mc="http://schemas.openxmlformats.org/markup-compatibility/2006">
              <mc:Choice xmlns:v="urn:schemas-microsoft-com:vml" Requires="v">
                <p:oleObj spid="_x0000_s23702" name="Equation" r:id="rId13" imgW="838200" imgH="203200" progId="Equation.DSMT4">
                  <p:embed/>
                </p:oleObj>
              </mc:Choice>
              <mc:Fallback>
                <p:oleObj name="Equation" r:id="rId13" imgW="838200" imgH="203200" progId="Equation.DSMT4">
                  <p:embed/>
                  <p:pic>
                    <p:nvPicPr>
                      <p:cNvPr id="53" name="Object 52"/>
                      <p:cNvPicPr/>
                      <p:nvPr/>
                    </p:nvPicPr>
                    <p:blipFill>
                      <a:blip r:embed="rId14"/>
                      <a:stretch>
                        <a:fillRect/>
                      </a:stretch>
                    </p:blipFill>
                    <p:spPr>
                      <a:xfrm>
                        <a:off x="6800055" y="1616404"/>
                        <a:ext cx="1401763" cy="338137"/>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7765575" y="738163"/>
          <a:ext cx="1296987" cy="338138"/>
        </p:xfrm>
        <a:graphic>
          <a:graphicData uri="http://schemas.openxmlformats.org/presentationml/2006/ole">
            <mc:AlternateContent xmlns:mc="http://schemas.openxmlformats.org/markup-compatibility/2006">
              <mc:Choice xmlns:v="urn:schemas-microsoft-com:vml" Requires="v">
                <p:oleObj spid="_x0000_s23703" name="Equation" r:id="rId15" imgW="774700" imgH="203200" progId="Equation.DSMT4">
                  <p:embed/>
                </p:oleObj>
              </mc:Choice>
              <mc:Fallback>
                <p:oleObj name="Equation" r:id="rId15" imgW="774700" imgH="203200" progId="Equation.DSMT4">
                  <p:embed/>
                  <p:pic>
                    <p:nvPicPr>
                      <p:cNvPr id="54" name="Object 53"/>
                      <p:cNvPicPr/>
                      <p:nvPr/>
                    </p:nvPicPr>
                    <p:blipFill>
                      <a:blip r:embed="rId16"/>
                      <a:stretch>
                        <a:fillRect/>
                      </a:stretch>
                    </p:blipFill>
                    <p:spPr>
                      <a:xfrm>
                        <a:off x="7765575" y="738163"/>
                        <a:ext cx="1296987" cy="338138"/>
                      </a:xfrm>
                      <a:prstGeom prst="rect">
                        <a:avLst/>
                      </a:prstGeom>
                    </p:spPr>
                  </p:pic>
                </p:oleObj>
              </mc:Fallback>
            </mc:AlternateContent>
          </a:graphicData>
        </a:graphic>
      </p:graphicFrame>
      <p:graphicFrame>
        <p:nvGraphicFramePr>
          <p:cNvPr id="57" name="Object 56"/>
          <p:cNvGraphicFramePr>
            <a:graphicFrameLocks noChangeAspect="1"/>
          </p:cNvGraphicFramePr>
          <p:nvPr/>
        </p:nvGraphicFramePr>
        <p:xfrm>
          <a:off x="590550" y="5254625"/>
          <a:ext cx="636588" cy="274638"/>
        </p:xfrm>
        <a:graphic>
          <a:graphicData uri="http://schemas.openxmlformats.org/presentationml/2006/ole">
            <mc:AlternateContent xmlns:mc="http://schemas.openxmlformats.org/markup-compatibility/2006">
              <mc:Choice xmlns:v="urn:schemas-microsoft-com:vml" Requires="v">
                <p:oleObj spid="_x0000_s23704" name="Equation" r:id="rId17" imgW="381000" imgH="165100" progId="Equation.DSMT4">
                  <p:embed/>
                </p:oleObj>
              </mc:Choice>
              <mc:Fallback>
                <p:oleObj name="Equation" r:id="rId17" imgW="381000" imgH="165100" progId="Equation.DSMT4">
                  <p:embed/>
                  <p:pic>
                    <p:nvPicPr>
                      <p:cNvPr id="57" name="Object 56"/>
                      <p:cNvPicPr/>
                      <p:nvPr/>
                    </p:nvPicPr>
                    <p:blipFill>
                      <a:blip r:embed="rId18"/>
                      <a:stretch>
                        <a:fillRect/>
                      </a:stretch>
                    </p:blipFill>
                    <p:spPr>
                      <a:xfrm>
                        <a:off x="590550" y="5254625"/>
                        <a:ext cx="636588" cy="274638"/>
                      </a:xfrm>
                      <a:prstGeom prst="rect">
                        <a:avLst/>
                      </a:prstGeom>
                    </p:spPr>
                  </p:pic>
                </p:oleObj>
              </mc:Fallback>
            </mc:AlternateContent>
          </a:graphicData>
        </a:graphic>
      </p:graphicFrame>
    </p:spTree>
    <p:extLst>
      <p:ext uri="{BB962C8B-B14F-4D97-AF65-F5344CB8AC3E}">
        <p14:creationId xmlns:p14="http://schemas.microsoft.com/office/powerpoint/2010/main" val="5337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par>
                                <p:cTn id="23" presetID="9"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dissolve">
                                      <p:cBhvr>
                                        <p:cTn id="28" dur="500"/>
                                        <p:tgtEl>
                                          <p:spTgt spid="51"/>
                                        </p:tgtEl>
                                      </p:cBhvr>
                                    </p:animEffect>
                                  </p:childTnLst>
                                </p:cTn>
                              </p:par>
                              <p:par>
                                <p:cTn id="29" presetID="9"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dissolve">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graphicFrame>
        <p:nvGraphicFramePr>
          <p:cNvPr id="64" name="Object 63"/>
          <p:cNvGraphicFramePr>
            <a:graphicFrameLocks noChangeAspect="1"/>
          </p:cNvGraphicFramePr>
          <p:nvPr/>
        </p:nvGraphicFramePr>
        <p:xfrm>
          <a:off x="2578100" y="2979738"/>
          <a:ext cx="3597275" cy="1528762"/>
        </p:xfrm>
        <a:graphic>
          <a:graphicData uri="http://schemas.openxmlformats.org/presentationml/2006/ole">
            <mc:AlternateContent xmlns:mc="http://schemas.openxmlformats.org/markup-compatibility/2006">
              <mc:Choice xmlns:v="urn:schemas-microsoft-com:vml" Requires="v">
                <p:oleObj spid="_x0000_s24847" name="Equation" r:id="rId4" imgW="2146300" imgH="914400" progId="Equation.DSMT4">
                  <p:embed/>
                </p:oleObj>
              </mc:Choice>
              <mc:Fallback>
                <p:oleObj name="Equation" r:id="rId4" imgW="2146300" imgH="914400" progId="Equation.DSMT4">
                  <p:embed/>
                  <p:pic>
                    <p:nvPicPr>
                      <p:cNvPr id="64" name="Object 63"/>
                      <p:cNvPicPr/>
                      <p:nvPr/>
                    </p:nvPicPr>
                    <p:blipFill>
                      <a:blip r:embed="rId5"/>
                      <a:stretch>
                        <a:fillRect/>
                      </a:stretch>
                    </p:blipFill>
                    <p:spPr>
                      <a:xfrm>
                        <a:off x="2578100" y="2979738"/>
                        <a:ext cx="3597275" cy="1528762"/>
                      </a:xfrm>
                      <a:prstGeom prst="rect">
                        <a:avLst/>
                      </a:prstGeom>
                    </p:spPr>
                  </p:pic>
                </p:oleObj>
              </mc:Fallback>
            </mc:AlternateContent>
          </a:graphicData>
        </a:graphic>
      </p:graphicFrame>
      <p:sp>
        <p:nvSpPr>
          <p:cNvPr id="21" name="TextBox 20"/>
          <p:cNvSpPr txBox="1"/>
          <p:nvPr/>
        </p:nvSpPr>
        <p:spPr>
          <a:xfrm>
            <a:off x="460115" y="426274"/>
            <a:ext cx="5445385" cy="1631216"/>
          </a:xfrm>
          <a:prstGeom prst="rect">
            <a:avLst/>
          </a:prstGeom>
          <a:noFill/>
        </p:spPr>
        <p:txBody>
          <a:bodyPr wrap="square" rtlCol="0">
            <a:spAutoFit/>
          </a:bodyPr>
          <a:lstStyle/>
          <a:p>
            <a:r>
              <a:rPr lang="en-US" sz="2000" dirty="0">
                <a:solidFill>
                  <a:srgbClr val="FF0000"/>
                </a:solidFill>
                <a:latin typeface="Apple Chancery"/>
                <a:cs typeface="Apple Chancery"/>
              </a:rPr>
              <a:t>d.) Given </a:t>
            </a:r>
            <a:r>
              <a:rPr lang="en-US" sz="2000" dirty="0">
                <a:latin typeface="Times New Roman"/>
                <a:cs typeface="Times New Roman"/>
              </a:rPr>
              <a:t>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B</a:t>
            </a:r>
            <a:r>
              <a:rPr lang="en-US" sz="2000" dirty="0">
                <a:latin typeface="Times New Roman"/>
                <a:cs typeface="Times New Roman"/>
              </a:rPr>
              <a:t> is                   and the </a:t>
            </a:r>
            <a:r>
              <a:rPr lang="en-US" sz="2000" i="1" dirty="0">
                <a:solidFill>
                  <a:srgbClr val="0000FF"/>
                </a:solidFill>
                <a:latin typeface="Times New Roman"/>
                <a:cs typeface="Times New Roman"/>
              </a:rPr>
              <a:t>electric field, </a:t>
            </a:r>
            <a:r>
              <a:rPr lang="en-US" sz="2000" dirty="0">
                <a:latin typeface="Times New Roman"/>
                <a:cs typeface="Times New Roman"/>
              </a:rPr>
              <a:t>as calculated in the previous part, is                    , what is the </a:t>
            </a:r>
            <a:r>
              <a:rPr lang="en-US" sz="2000" i="1" dirty="0">
                <a:solidFill>
                  <a:srgbClr val="FF0000"/>
                </a:solidFill>
                <a:latin typeface="Times New Roman"/>
                <a:cs typeface="Times New Roman"/>
              </a:rPr>
              <a:t>voltage</a:t>
            </a:r>
            <a:r>
              <a:rPr lang="en-US" sz="2000" dirty="0">
                <a:solidFill>
                  <a:srgbClr val="FF0000"/>
                </a:solidFill>
                <a:latin typeface="Times New Roman"/>
                <a:cs typeface="Times New Roman"/>
              </a:rPr>
              <a:t> </a:t>
            </a:r>
            <a:r>
              <a:rPr lang="en-US" sz="2000" dirty="0">
                <a:latin typeface="Times New Roman"/>
                <a:cs typeface="Times New Roman"/>
              </a:rPr>
              <a:t>(i.e.,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electric potential</a:t>
            </a:r>
            <a:r>
              <a:rPr lang="en-US" sz="2000" dirty="0">
                <a:latin typeface="Times New Roman"/>
                <a:cs typeface="Times New Roman"/>
              </a:rPr>
              <a:t>) at </a:t>
            </a:r>
            <a:r>
              <a:rPr lang="en-US" sz="2000" dirty="0">
                <a:solidFill>
                  <a:srgbClr val="FF0000"/>
                </a:solidFill>
                <a:latin typeface="Times New Roman"/>
                <a:cs typeface="Times New Roman"/>
              </a:rPr>
              <a:t>C</a:t>
            </a:r>
            <a:r>
              <a:rPr lang="en-US" sz="2000" dirty="0">
                <a:latin typeface="Times New Roman"/>
                <a:cs typeface="Times New Roman"/>
              </a:rPr>
              <a:t>, assuming the </a:t>
            </a:r>
            <a:r>
              <a:rPr lang="en-US" sz="2000" dirty="0">
                <a:solidFill>
                  <a:srgbClr val="0000FF"/>
                </a:solidFill>
                <a:latin typeface="Times New Roman"/>
                <a:cs typeface="Times New Roman"/>
              </a:rPr>
              <a:t>distance</a:t>
            </a:r>
            <a:r>
              <a:rPr lang="en-US" sz="2000" dirty="0">
                <a:latin typeface="Times New Roman"/>
                <a:cs typeface="Times New Roman"/>
              </a:rPr>
              <a:t> between </a:t>
            </a:r>
            <a:r>
              <a:rPr lang="en-US" sz="2000" dirty="0">
                <a:solidFill>
                  <a:srgbClr val="FF0000"/>
                </a:solidFill>
                <a:latin typeface="Times New Roman"/>
                <a:cs typeface="Times New Roman"/>
              </a:rPr>
              <a:t>B</a:t>
            </a:r>
            <a:r>
              <a:rPr lang="en-US" sz="2000" dirty="0">
                <a:latin typeface="Times New Roman"/>
                <a:cs typeface="Times New Roman"/>
              </a:rPr>
              <a:t> and </a:t>
            </a:r>
            <a:r>
              <a:rPr lang="en-US" sz="2000" dirty="0">
                <a:solidFill>
                  <a:srgbClr val="FF0000"/>
                </a:solidFill>
                <a:latin typeface="Times New Roman"/>
                <a:cs typeface="Times New Roman"/>
              </a:rPr>
              <a:t>C</a:t>
            </a:r>
            <a:r>
              <a:rPr lang="en-US" sz="2000" dirty="0">
                <a:latin typeface="Times New Roman"/>
                <a:cs typeface="Times New Roman"/>
              </a:rPr>
              <a:t> is </a:t>
            </a:r>
            <a:r>
              <a:rPr lang="en-US" sz="2000" dirty="0">
                <a:solidFill>
                  <a:srgbClr val="FF0000"/>
                </a:solidFill>
                <a:latin typeface="Times New Roman"/>
                <a:cs typeface="Times New Roman"/>
              </a:rPr>
              <a:t>.5 meters</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nvGraphicFramePr>
        <p:xfrm>
          <a:off x="6667500" y="1389391"/>
          <a:ext cx="276225" cy="255588"/>
        </p:xfrm>
        <a:graphic>
          <a:graphicData uri="http://schemas.openxmlformats.org/presentationml/2006/ole">
            <mc:AlternateContent xmlns:mc="http://schemas.openxmlformats.org/markup-compatibility/2006">
              <mc:Choice xmlns:v="urn:schemas-microsoft-com:vml" Requires="v">
                <p:oleObj spid="_x0000_s24848" name="Equation" r:id="rId6" imgW="165100" imgH="152400" progId="Equation.DSMT4">
                  <p:embed/>
                </p:oleObj>
              </mc:Choice>
              <mc:Fallback>
                <p:oleObj name="Equation" r:id="rId6" imgW="165100" imgH="152400" progId="Equation.DSMT4">
                  <p:embed/>
                  <p:pic>
                    <p:nvPicPr>
                      <p:cNvPr id="25" name="Object 24"/>
                      <p:cNvPicPr/>
                      <p:nvPr/>
                    </p:nvPicPr>
                    <p:blipFill>
                      <a:blip r:embed="rId7"/>
                      <a:stretch>
                        <a:fillRect/>
                      </a:stretch>
                    </p:blipFill>
                    <p:spPr>
                      <a:xfrm>
                        <a:off x="6667500" y="1389391"/>
                        <a:ext cx="276225" cy="255588"/>
                      </a:xfrm>
                      <a:prstGeom prst="rect">
                        <a:avLst/>
                      </a:prstGeom>
                    </p:spPr>
                  </p:pic>
                </p:oleObj>
              </mc:Fallback>
            </mc:AlternateContent>
          </a:graphicData>
        </a:graphic>
      </p:graphicFrame>
      <p:cxnSp>
        <p:nvCxnSpPr>
          <p:cNvPr id="30" name="Straight Arrow Connector 29"/>
          <p:cNvCxnSpPr/>
          <p:nvPr/>
        </p:nvCxnSpPr>
        <p:spPr>
          <a:xfrm flipV="1">
            <a:off x="6311900" y="1805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667500" y="4599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023100" y="7393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6951664" y="1482347"/>
          <a:ext cx="63974" cy="81669"/>
        </p:xfrm>
        <a:graphic>
          <a:graphicData uri="http://schemas.openxmlformats.org/presentationml/2006/ole">
            <mc:AlternateContent xmlns:mc="http://schemas.openxmlformats.org/markup-compatibility/2006">
              <mc:Choice xmlns:v="urn:schemas-microsoft-com:vml" Requires="v">
                <p:oleObj spid="_x0000_s24849" name="Equation" r:id="rId8" imgW="88900" imgH="114300" progId="Equation.DSMT4">
                  <p:embed/>
                </p:oleObj>
              </mc:Choice>
              <mc:Fallback>
                <p:oleObj name="Equation" r:id="rId8" imgW="88900" imgH="114300" progId="Equation.DSMT4">
                  <p:embed/>
                  <p:pic>
                    <p:nvPicPr>
                      <p:cNvPr id="27" name="Object 26"/>
                      <p:cNvPicPr/>
                      <p:nvPr/>
                    </p:nvPicPr>
                    <p:blipFill>
                      <a:blip r:embed="rId9"/>
                      <a:stretch>
                        <a:fillRect/>
                      </a:stretch>
                    </p:blipFill>
                    <p:spPr>
                      <a:xfrm>
                        <a:off x="6951664" y="14823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937025" y="698563"/>
          <a:ext cx="63974" cy="81669"/>
        </p:xfrm>
        <a:graphic>
          <a:graphicData uri="http://schemas.openxmlformats.org/presentationml/2006/ole">
            <mc:AlternateContent xmlns:mc="http://schemas.openxmlformats.org/markup-compatibility/2006">
              <mc:Choice xmlns:v="urn:schemas-microsoft-com:vml" Requires="v">
                <p:oleObj spid="_x0000_s24850" name="Equation" r:id="rId10" imgW="88900" imgH="114300" progId="Equation.DSMT4">
                  <p:embed/>
                </p:oleObj>
              </mc:Choice>
              <mc:Fallback>
                <p:oleObj name="Equation" r:id="rId10" imgW="88900" imgH="114300" progId="Equation.DSMT4">
                  <p:embed/>
                  <p:pic>
                    <p:nvPicPr>
                      <p:cNvPr id="28" name="Object 27"/>
                      <p:cNvPicPr/>
                      <p:nvPr/>
                    </p:nvPicPr>
                    <p:blipFill>
                      <a:blip r:embed="rId9"/>
                      <a:stretch>
                        <a:fillRect/>
                      </a:stretch>
                    </p:blipFill>
                    <p:spPr>
                      <a:xfrm>
                        <a:off x="7937025" y="6985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7767637" y="505594"/>
          <a:ext cx="233362" cy="255588"/>
        </p:xfrm>
        <a:graphic>
          <a:graphicData uri="http://schemas.openxmlformats.org/presentationml/2006/ole">
            <mc:AlternateContent xmlns:mc="http://schemas.openxmlformats.org/markup-compatibility/2006">
              <mc:Choice xmlns:v="urn:schemas-microsoft-com:vml" Requires="v">
                <p:oleObj spid="_x0000_s24851" name="Equation" r:id="rId11" imgW="139700" imgH="152400" progId="Equation.DSMT4">
                  <p:embed/>
                </p:oleObj>
              </mc:Choice>
              <mc:Fallback>
                <p:oleObj name="Equation" r:id="rId11" imgW="139700" imgH="152400" progId="Equation.DSMT4">
                  <p:embed/>
                  <p:pic>
                    <p:nvPicPr>
                      <p:cNvPr id="29" name="Object 28"/>
                      <p:cNvPicPr/>
                      <p:nvPr/>
                    </p:nvPicPr>
                    <p:blipFill>
                      <a:blip r:embed="rId12"/>
                      <a:stretch>
                        <a:fillRect/>
                      </a:stretch>
                    </p:blipFill>
                    <p:spPr>
                      <a:xfrm>
                        <a:off x="7767637" y="505594"/>
                        <a:ext cx="233362" cy="255588"/>
                      </a:xfrm>
                      <a:prstGeom prst="rect">
                        <a:avLst/>
                      </a:prstGeom>
                    </p:spPr>
                  </p:pic>
                </p:oleObj>
              </mc:Fallback>
            </mc:AlternateContent>
          </a:graphicData>
        </a:graphic>
      </p:graphicFrame>
      <p:sp>
        <p:nvSpPr>
          <p:cNvPr id="34" name="TextBox 33"/>
          <p:cNvSpPr txBox="1"/>
          <p:nvPr/>
        </p:nvSpPr>
        <p:spPr>
          <a:xfrm>
            <a:off x="797777" y="2175027"/>
            <a:ext cx="7921885" cy="707886"/>
          </a:xfrm>
          <a:prstGeom prst="rect">
            <a:avLst/>
          </a:prstGeom>
          <a:noFill/>
        </p:spPr>
        <p:txBody>
          <a:bodyPr wrap="square" rtlCol="0">
            <a:spAutoFit/>
          </a:bodyPr>
          <a:lstStyle/>
          <a:p>
            <a:r>
              <a:rPr lang="en-US" sz="2000" dirty="0">
                <a:solidFill>
                  <a:srgbClr val="FF0000"/>
                </a:solidFill>
                <a:latin typeface="Apple Chancery"/>
                <a:cs typeface="Apple Chancery"/>
              </a:rPr>
              <a:t>This is slightly tricky</a:t>
            </a:r>
            <a:r>
              <a:rPr lang="en-US" sz="2000" dirty="0">
                <a:latin typeface="Times New Roman"/>
                <a:cs typeface="Times New Roman"/>
              </a:rPr>
              <a:t>.  Define     on your sketch as shown.  Notice that the angle between    and     is       .  With that, we write:</a:t>
            </a:r>
            <a:endParaRPr lang="en-US" sz="2000" dirty="0">
              <a:solidFill>
                <a:srgbClr val="FF0000"/>
              </a:solidFill>
              <a:latin typeface="Times New Roman"/>
              <a:cs typeface="Times New Roman"/>
            </a:endParaRPr>
          </a:p>
        </p:txBody>
      </p:sp>
      <p:cxnSp>
        <p:nvCxnSpPr>
          <p:cNvPr id="36" name="Straight Arrow Connector 35"/>
          <p:cNvCxnSpPr/>
          <p:nvPr/>
        </p:nvCxnSpPr>
        <p:spPr>
          <a:xfrm>
            <a:off x="7981712" y="761573"/>
            <a:ext cx="240270" cy="30520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7894636" y="892238"/>
          <a:ext cx="212725" cy="319088"/>
        </p:xfrm>
        <a:graphic>
          <a:graphicData uri="http://schemas.openxmlformats.org/presentationml/2006/ole">
            <mc:AlternateContent xmlns:mc="http://schemas.openxmlformats.org/markup-compatibility/2006">
              <mc:Choice xmlns:v="urn:schemas-microsoft-com:vml" Requires="v">
                <p:oleObj spid="_x0000_s24852" name="Equation" r:id="rId13" imgW="127000" imgH="190500" progId="Equation.DSMT4">
                  <p:embed/>
                </p:oleObj>
              </mc:Choice>
              <mc:Fallback>
                <p:oleObj name="Equation" r:id="rId13" imgW="127000" imgH="190500" progId="Equation.DSMT4">
                  <p:embed/>
                  <p:pic>
                    <p:nvPicPr>
                      <p:cNvPr id="37" name="Object 36"/>
                      <p:cNvPicPr/>
                      <p:nvPr/>
                    </p:nvPicPr>
                    <p:blipFill>
                      <a:blip r:embed="rId14"/>
                      <a:stretch>
                        <a:fillRect/>
                      </a:stretch>
                    </p:blipFill>
                    <p:spPr>
                      <a:xfrm>
                        <a:off x="7894636" y="892238"/>
                        <a:ext cx="212725" cy="319088"/>
                      </a:xfrm>
                      <a:prstGeom prst="rect">
                        <a:avLst/>
                      </a:prstGeom>
                    </p:spPr>
                  </p:pic>
                </p:oleObj>
              </mc:Fallback>
            </mc:AlternateContent>
          </a:graphicData>
        </a:graphic>
      </p:graphicFrame>
      <p:cxnSp>
        <p:nvCxnSpPr>
          <p:cNvPr id="6" name="Straight Connector 5"/>
          <p:cNvCxnSpPr/>
          <p:nvPr/>
        </p:nvCxnSpPr>
        <p:spPr>
          <a:xfrm flipV="1">
            <a:off x="4076700" y="3352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nvGraphicFramePr>
        <p:xfrm>
          <a:off x="4467225" y="3213100"/>
          <a:ext cx="157163" cy="187325"/>
        </p:xfrm>
        <a:graphic>
          <a:graphicData uri="http://schemas.openxmlformats.org/presentationml/2006/ole">
            <mc:AlternateContent xmlns:mc="http://schemas.openxmlformats.org/markup-compatibility/2006">
              <mc:Choice xmlns:v="urn:schemas-microsoft-com:vml" Requires="v">
                <p:oleObj spid="_x0000_s24853" name="Equation" r:id="rId15" imgW="127000" imgH="152400" progId="Equation.DSMT4">
                  <p:embed/>
                </p:oleObj>
              </mc:Choice>
              <mc:Fallback>
                <p:oleObj name="Equation" r:id="rId15" imgW="127000" imgH="152400" progId="Equation.DSMT4">
                  <p:embed/>
                  <p:pic>
                    <p:nvPicPr>
                      <p:cNvPr id="40" name="Object 39"/>
                      <p:cNvPicPr/>
                      <p:nvPr/>
                    </p:nvPicPr>
                    <p:blipFill>
                      <a:blip r:embed="rId16"/>
                      <a:stretch>
                        <a:fillRect/>
                      </a:stretch>
                    </p:blipFill>
                    <p:spPr>
                      <a:xfrm>
                        <a:off x="4467225" y="3213100"/>
                        <a:ext cx="157163" cy="187325"/>
                      </a:xfrm>
                      <a:prstGeom prst="rect">
                        <a:avLst/>
                      </a:prstGeom>
                    </p:spPr>
                  </p:pic>
                </p:oleObj>
              </mc:Fallback>
            </mc:AlternateContent>
          </a:graphicData>
        </a:graphic>
      </p:graphicFrame>
      <p:sp>
        <p:nvSpPr>
          <p:cNvPr id="44" name="TextBox 43"/>
          <p:cNvSpPr txBox="1"/>
          <p:nvPr/>
        </p:nvSpPr>
        <p:spPr>
          <a:xfrm>
            <a:off x="141141" y="4622800"/>
            <a:ext cx="9002859" cy="1015663"/>
          </a:xfrm>
          <a:prstGeom prst="rect">
            <a:avLst/>
          </a:prstGeom>
          <a:noFill/>
        </p:spPr>
        <p:txBody>
          <a:bodyPr wrap="square" rtlCol="0">
            <a:spAutoFit/>
          </a:bodyPr>
          <a:lstStyle/>
          <a:p>
            <a:r>
              <a:rPr lang="en-US" sz="2000">
                <a:solidFill>
                  <a:srgbClr val="FF0000"/>
                </a:solidFill>
                <a:latin typeface="Apple Chancery"/>
                <a:cs typeface="Apple Chancery"/>
              </a:rPr>
              <a:t>IMPORTANT POINT:  </a:t>
            </a:r>
            <a:r>
              <a:rPr lang="en-US" sz="2000" dirty="0">
                <a:solidFill>
                  <a:srgbClr val="0000FF"/>
                </a:solidFill>
                <a:latin typeface="Times New Roman"/>
                <a:cs typeface="Times New Roman"/>
              </a:rPr>
              <a:t>An </a:t>
            </a:r>
            <a:r>
              <a:rPr lang="en-US" sz="2000" i="1" dirty="0">
                <a:solidFill>
                  <a:srgbClr val="FF0000"/>
                </a:solidFill>
                <a:latin typeface="Times New Roman"/>
                <a:cs typeface="Times New Roman"/>
              </a:rPr>
              <a:t>EQUIPOTENTIAL</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LINE</a:t>
            </a:r>
            <a:r>
              <a:rPr lang="en-US" sz="2000" i="1" dirty="0">
                <a:latin typeface="Times New Roman"/>
                <a:cs typeface="Times New Roman"/>
              </a:rPr>
              <a:t> </a:t>
            </a:r>
            <a:r>
              <a:rPr lang="en-US" sz="2000" dirty="0">
                <a:latin typeface="Times New Roman"/>
                <a:cs typeface="Times New Roman"/>
              </a:rPr>
              <a:t>is a line upon which </a:t>
            </a:r>
            <a:r>
              <a:rPr lang="en-US" sz="2000" dirty="0">
                <a:solidFill>
                  <a:srgbClr val="0000FF"/>
                </a:solidFill>
                <a:latin typeface="Times New Roman"/>
                <a:cs typeface="Times New Roman"/>
              </a:rPr>
              <a:t>every point has </a:t>
            </a:r>
            <a:r>
              <a:rPr lang="en-US" sz="2000" dirty="0">
                <a:latin typeface="Times New Roman"/>
                <a:cs typeface="Times New Roman"/>
              </a:rPr>
              <a:t>the </a:t>
            </a:r>
            <a:r>
              <a:rPr lang="en-US" sz="2000" dirty="0">
                <a:solidFill>
                  <a:srgbClr val="0000FF"/>
                </a:solidFill>
                <a:latin typeface="Times New Roman"/>
                <a:cs typeface="Times New Roman"/>
              </a:rPr>
              <a:t>same electrical potential</a:t>
            </a:r>
            <a:r>
              <a:rPr lang="en-US" sz="2000" dirty="0">
                <a:latin typeface="Times New Roman"/>
                <a:cs typeface="Times New Roman"/>
              </a:rPr>
              <a:t>.  Points </a:t>
            </a:r>
            <a:r>
              <a:rPr lang="en-US" sz="2000" dirty="0">
                <a:solidFill>
                  <a:srgbClr val="FF0000"/>
                </a:solidFill>
                <a:latin typeface="Times New Roman"/>
                <a:cs typeface="Times New Roman"/>
              </a:rPr>
              <a:t>B</a:t>
            </a:r>
            <a:r>
              <a:rPr lang="en-US" sz="2000" dirty="0">
                <a:latin typeface="Times New Roman"/>
                <a:cs typeface="Times New Roman"/>
              </a:rPr>
              <a:t> and </a:t>
            </a:r>
            <a:r>
              <a:rPr lang="en-US" sz="2000" dirty="0">
                <a:solidFill>
                  <a:srgbClr val="FF0000"/>
                </a:solidFill>
                <a:latin typeface="Times New Roman"/>
                <a:cs typeface="Times New Roman"/>
              </a:rPr>
              <a:t>C</a:t>
            </a:r>
            <a:r>
              <a:rPr lang="en-US" sz="2000" dirty="0">
                <a:latin typeface="Times New Roman"/>
                <a:cs typeface="Times New Roman"/>
              </a:rPr>
              <a:t> are </a:t>
            </a:r>
            <a:r>
              <a:rPr lang="en-US" sz="2000" dirty="0">
                <a:solidFill>
                  <a:srgbClr val="0000FF"/>
                </a:solidFill>
                <a:latin typeface="Times New Roman"/>
                <a:cs typeface="Times New Roman"/>
              </a:rPr>
              <a:t>on</a:t>
            </a:r>
            <a:r>
              <a:rPr lang="en-US" sz="2000" dirty="0">
                <a:latin typeface="Times New Roman"/>
                <a:cs typeface="Times New Roman"/>
              </a:rPr>
              <a:t> the </a:t>
            </a:r>
            <a:r>
              <a:rPr lang="en-US" sz="2000" i="1" dirty="0">
                <a:solidFill>
                  <a:srgbClr val="0000FF"/>
                </a:solidFill>
                <a:latin typeface="Times New Roman"/>
                <a:cs typeface="Times New Roman"/>
              </a:rPr>
              <a:t>5-volt equipotential line</a:t>
            </a:r>
            <a:r>
              <a:rPr lang="en-US" sz="2000" dirty="0">
                <a:solidFill>
                  <a:srgbClr val="0000FF"/>
                </a:solidFill>
                <a:latin typeface="Times New Roman"/>
                <a:cs typeface="Times New Roman"/>
              </a:rPr>
              <a:t>.</a:t>
            </a:r>
            <a:r>
              <a:rPr lang="en-US" sz="2000" dirty="0">
                <a:latin typeface="Times New Roman"/>
                <a:cs typeface="Times New Roman"/>
              </a:rPr>
              <a:t> </a:t>
            </a:r>
            <a:endParaRPr lang="en-US" sz="2000" dirty="0">
              <a:solidFill>
                <a:srgbClr val="FF0000"/>
              </a:solidFill>
              <a:latin typeface="Times New Roman"/>
              <a:cs typeface="Times New Roman"/>
            </a:endParaRPr>
          </a:p>
        </p:txBody>
      </p:sp>
      <p:graphicFrame>
        <p:nvGraphicFramePr>
          <p:cNvPr id="38" name="Object 37"/>
          <p:cNvGraphicFramePr>
            <a:graphicFrameLocks noChangeAspect="1"/>
          </p:cNvGraphicFramePr>
          <p:nvPr/>
        </p:nvGraphicFramePr>
        <p:xfrm>
          <a:off x="8209282" y="804838"/>
          <a:ext cx="233362" cy="255588"/>
        </p:xfrm>
        <a:graphic>
          <a:graphicData uri="http://schemas.openxmlformats.org/presentationml/2006/ole">
            <mc:AlternateContent xmlns:mc="http://schemas.openxmlformats.org/markup-compatibility/2006">
              <mc:Choice xmlns:v="urn:schemas-microsoft-com:vml" Requires="v">
                <p:oleObj spid="_x0000_s24854" name="Equation" r:id="rId17" imgW="139700" imgH="152400" progId="Equation.DSMT4">
                  <p:embed/>
                </p:oleObj>
              </mc:Choice>
              <mc:Fallback>
                <p:oleObj name="Equation" r:id="rId17" imgW="139700" imgH="152400" progId="Equation.DSMT4">
                  <p:embed/>
                  <p:pic>
                    <p:nvPicPr>
                      <p:cNvPr id="38" name="Object 37"/>
                      <p:cNvPicPr/>
                      <p:nvPr/>
                    </p:nvPicPr>
                    <p:blipFill>
                      <a:blip r:embed="rId18"/>
                      <a:stretch>
                        <a:fillRect/>
                      </a:stretch>
                    </p:blipFill>
                    <p:spPr>
                      <a:xfrm>
                        <a:off x="8209282" y="804838"/>
                        <a:ext cx="233362" cy="255588"/>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8209282" y="1051782"/>
          <a:ext cx="63974" cy="81669"/>
        </p:xfrm>
        <a:graphic>
          <a:graphicData uri="http://schemas.openxmlformats.org/presentationml/2006/ole">
            <mc:AlternateContent xmlns:mc="http://schemas.openxmlformats.org/markup-compatibility/2006">
              <mc:Choice xmlns:v="urn:schemas-microsoft-com:vml" Requires="v">
                <p:oleObj spid="_x0000_s24855" name="Equation" r:id="rId19" imgW="88900" imgH="114300" progId="Equation.DSMT4">
                  <p:embed/>
                </p:oleObj>
              </mc:Choice>
              <mc:Fallback>
                <p:oleObj name="Equation" r:id="rId19" imgW="88900" imgH="114300" progId="Equation.DSMT4">
                  <p:embed/>
                  <p:pic>
                    <p:nvPicPr>
                      <p:cNvPr id="39" name="Object 38"/>
                      <p:cNvPicPr/>
                      <p:nvPr/>
                    </p:nvPicPr>
                    <p:blipFill>
                      <a:blip r:embed="rId9"/>
                      <a:stretch>
                        <a:fillRect/>
                      </a:stretch>
                    </p:blipFill>
                    <p:spPr>
                      <a:xfrm>
                        <a:off x="8209282" y="1051782"/>
                        <a:ext cx="63974" cy="81669"/>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4373563" y="496888"/>
          <a:ext cx="1298575" cy="338137"/>
        </p:xfrm>
        <a:graphic>
          <a:graphicData uri="http://schemas.openxmlformats.org/presentationml/2006/ole">
            <mc:AlternateContent xmlns:mc="http://schemas.openxmlformats.org/markup-compatibility/2006">
              <mc:Choice xmlns:v="urn:schemas-microsoft-com:vml" Requires="v">
                <p:oleObj spid="_x0000_s24856" name="Equation" r:id="rId20" imgW="774700" imgH="203200" progId="Equation.DSMT4">
                  <p:embed/>
                </p:oleObj>
              </mc:Choice>
              <mc:Fallback>
                <p:oleObj name="Equation" r:id="rId20" imgW="774700" imgH="203200" progId="Equation.DSMT4">
                  <p:embed/>
                  <p:pic>
                    <p:nvPicPr>
                      <p:cNvPr id="45" name="Object 44"/>
                      <p:cNvPicPr/>
                      <p:nvPr/>
                    </p:nvPicPr>
                    <p:blipFill>
                      <a:blip r:embed="rId21"/>
                      <a:stretch>
                        <a:fillRect/>
                      </a:stretch>
                    </p:blipFill>
                    <p:spPr>
                      <a:xfrm>
                        <a:off x="4373563" y="496888"/>
                        <a:ext cx="1298575" cy="338137"/>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2370099" y="2484348"/>
          <a:ext cx="212725" cy="317500"/>
        </p:xfrm>
        <a:graphic>
          <a:graphicData uri="http://schemas.openxmlformats.org/presentationml/2006/ole">
            <mc:AlternateContent xmlns:mc="http://schemas.openxmlformats.org/markup-compatibility/2006">
              <mc:Choice xmlns:v="urn:schemas-microsoft-com:vml" Requires="v">
                <p:oleObj spid="_x0000_s24857" name="Equation" r:id="rId22" imgW="127000" imgH="190500" progId="Equation.DSMT4">
                  <p:embed/>
                </p:oleObj>
              </mc:Choice>
              <mc:Fallback>
                <p:oleObj name="Equation" r:id="rId22" imgW="127000" imgH="190500" progId="Equation.DSMT4">
                  <p:embed/>
                  <p:pic>
                    <p:nvPicPr>
                      <p:cNvPr id="46" name="Object 45"/>
                      <p:cNvPicPr/>
                      <p:nvPr/>
                    </p:nvPicPr>
                    <p:blipFill>
                      <a:blip r:embed="rId23"/>
                      <a:stretch>
                        <a:fillRect/>
                      </a:stretch>
                    </p:blipFill>
                    <p:spPr>
                      <a:xfrm>
                        <a:off x="2370099" y="2484348"/>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nvGraphicFramePr>
        <p:xfrm>
          <a:off x="3011167" y="2495512"/>
          <a:ext cx="234950" cy="317500"/>
        </p:xfrm>
        <a:graphic>
          <a:graphicData uri="http://schemas.openxmlformats.org/presentationml/2006/ole">
            <mc:AlternateContent xmlns:mc="http://schemas.openxmlformats.org/markup-compatibility/2006">
              <mc:Choice xmlns:v="urn:schemas-microsoft-com:vml" Requires="v">
                <p:oleObj spid="_x0000_s24858" name="Equation" r:id="rId24" imgW="139700" imgH="190500" progId="Equation.DSMT4">
                  <p:embed/>
                </p:oleObj>
              </mc:Choice>
              <mc:Fallback>
                <p:oleObj name="Equation" r:id="rId24" imgW="139700" imgH="190500" progId="Equation.DSMT4">
                  <p:embed/>
                  <p:pic>
                    <p:nvPicPr>
                      <p:cNvPr id="47" name="Object 46"/>
                      <p:cNvPicPr/>
                      <p:nvPr/>
                    </p:nvPicPr>
                    <p:blipFill>
                      <a:blip r:embed="rId25"/>
                      <a:stretch>
                        <a:fillRect/>
                      </a:stretch>
                    </p:blipFill>
                    <p:spPr>
                      <a:xfrm>
                        <a:off x="3011167" y="2495512"/>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3514725" y="2500313"/>
          <a:ext cx="430213" cy="317500"/>
        </p:xfrm>
        <a:graphic>
          <a:graphicData uri="http://schemas.openxmlformats.org/presentationml/2006/ole">
            <mc:AlternateContent xmlns:mc="http://schemas.openxmlformats.org/markup-compatibility/2006">
              <mc:Choice xmlns:v="urn:schemas-microsoft-com:vml" Requires="v">
                <p:oleObj spid="_x0000_s24859" name="Equation" r:id="rId26" imgW="254000" imgH="190500" progId="Equation.DSMT4">
                  <p:embed/>
                </p:oleObj>
              </mc:Choice>
              <mc:Fallback>
                <p:oleObj name="Equation" r:id="rId26" imgW="254000" imgH="190500" progId="Equation.DSMT4">
                  <p:embed/>
                  <p:pic>
                    <p:nvPicPr>
                      <p:cNvPr id="48" name="Object 47"/>
                      <p:cNvPicPr/>
                      <p:nvPr/>
                    </p:nvPicPr>
                    <p:blipFill>
                      <a:blip r:embed="rId27"/>
                      <a:stretch>
                        <a:fillRect/>
                      </a:stretch>
                    </p:blipFill>
                    <p:spPr>
                      <a:xfrm>
                        <a:off x="3514725" y="2500313"/>
                        <a:ext cx="430213" cy="317500"/>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1298576" y="1037847"/>
          <a:ext cx="1233487" cy="466725"/>
        </p:xfrm>
        <a:graphic>
          <a:graphicData uri="http://schemas.openxmlformats.org/presentationml/2006/ole">
            <mc:AlternateContent xmlns:mc="http://schemas.openxmlformats.org/markup-compatibility/2006">
              <mc:Choice xmlns:v="urn:schemas-microsoft-com:vml" Requires="v">
                <p:oleObj spid="_x0000_s24860" name="Equation" r:id="rId28" imgW="736600" imgH="279400" progId="Equation.DSMT4">
                  <p:embed/>
                </p:oleObj>
              </mc:Choice>
              <mc:Fallback>
                <p:oleObj name="Equation" r:id="rId28" imgW="736600" imgH="279400" progId="Equation.DSMT4">
                  <p:embed/>
                  <p:pic>
                    <p:nvPicPr>
                      <p:cNvPr id="35" name="Object 34"/>
                      <p:cNvPicPr/>
                      <p:nvPr/>
                    </p:nvPicPr>
                    <p:blipFill>
                      <a:blip r:embed="rId29"/>
                      <a:stretch>
                        <a:fillRect/>
                      </a:stretch>
                    </p:blipFill>
                    <p:spPr>
                      <a:xfrm>
                        <a:off x="1298576" y="1037847"/>
                        <a:ext cx="1233487" cy="466725"/>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4091461" y="2157354"/>
          <a:ext cx="212725" cy="317500"/>
        </p:xfrm>
        <a:graphic>
          <a:graphicData uri="http://schemas.openxmlformats.org/presentationml/2006/ole">
            <mc:AlternateContent xmlns:mc="http://schemas.openxmlformats.org/markup-compatibility/2006">
              <mc:Choice xmlns:v="urn:schemas-microsoft-com:vml" Requires="v">
                <p:oleObj spid="_x0000_s24861" name="Equation" r:id="rId30" imgW="127000" imgH="190500" progId="Equation.DSMT4">
                  <p:embed/>
                </p:oleObj>
              </mc:Choice>
              <mc:Fallback>
                <p:oleObj name="Equation" r:id="rId30" imgW="127000" imgH="190500" progId="Equation.DSMT4">
                  <p:embed/>
                  <p:pic>
                    <p:nvPicPr>
                      <p:cNvPr id="41" name="Object 40"/>
                      <p:cNvPicPr/>
                      <p:nvPr/>
                    </p:nvPicPr>
                    <p:blipFill>
                      <a:blip r:embed="rId23"/>
                      <a:stretch>
                        <a:fillRect/>
                      </a:stretch>
                    </p:blipFill>
                    <p:spPr>
                      <a:xfrm>
                        <a:off x="4091461" y="2157354"/>
                        <a:ext cx="212725" cy="317500"/>
                      </a:xfrm>
                      <a:prstGeom prst="rect">
                        <a:avLst/>
                      </a:prstGeom>
                    </p:spPr>
                  </p:pic>
                </p:oleObj>
              </mc:Fallback>
            </mc:AlternateContent>
          </a:graphicData>
        </a:graphic>
      </p:graphicFrame>
      <p:sp>
        <p:nvSpPr>
          <p:cNvPr id="43" name="TextBox 42"/>
          <p:cNvSpPr txBox="1"/>
          <p:nvPr/>
        </p:nvSpPr>
        <p:spPr>
          <a:xfrm>
            <a:off x="141141" y="5625426"/>
            <a:ext cx="9002859" cy="707886"/>
          </a:xfrm>
          <a:prstGeom prst="rect">
            <a:avLst/>
          </a:prstGeom>
          <a:noFill/>
        </p:spPr>
        <p:txBody>
          <a:bodyPr wrap="square" rtlCol="0">
            <a:spAutoFit/>
          </a:bodyPr>
          <a:lstStyle/>
          <a:p>
            <a:r>
              <a:rPr lang="en-US" sz="2000" dirty="0">
                <a:solidFill>
                  <a:srgbClr val="FF0000"/>
                </a:solidFill>
                <a:latin typeface="Apple Chancery"/>
                <a:cs typeface="Apple Chancery"/>
              </a:rPr>
              <a:t>IMPORTANT POINT:  </a:t>
            </a:r>
            <a:r>
              <a:rPr lang="en-US" sz="2000" i="1" dirty="0">
                <a:solidFill>
                  <a:srgbClr val="FF0000"/>
                </a:solidFill>
                <a:latin typeface="Times New Roman"/>
                <a:cs typeface="Times New Roman"/>
              </a:rPr>
              <a:t>Equipotential lines </a:t>
            </a:r>
            <a:r>
              <a:rPr lang="en-US" sz="2000" dirty="0">
                <a:latin typeface="Times New Roman"/>
                <a:cs typeface="Times New Roman"/>
              </a:rPr>
              <a:t>are </a:t>
            </a:r>
            <a:r>
              <a:rPr lang="en-US" sz="2000" dirty="0">
                <a:solidFill>
                  <a:srgbClr val="0000FF"/>
                </a:solidFill>
                <a:latin typeface="Times New Roman"/>
                <a:cs typeface="Times New Roman"/>
              </a:rPr>
              <a:t>ALWAYS perpendicular to</a:t>
            </a:r>
            <a:r>
              <a:rPr lang="en-US" sz="2000" dirty="0">
                <a:latin typeface="Times New Roman"/>
                <a:cs typeface="Times New Roman"/>
              </a:rPr>
              <a:t> </a:t>
            </a:r>
            <a:r>
              <a:rPr lang="en-US" sz="2000" i="1" dirty="0">
                <a:solidFill>
                  <a:srgbClr val="FF0000"/>
                </a:solidFill>
                <a:latin typeface="Times New Roman"/>
                <a:cs typeface="Times New Roman"/>
              </a:rPr>
              <a:t>electric field lines</a:t>
            </a:r>
            <a:r>
              <a:rPr lang="en-US" sz="2000" dirty="0">
                <a:latin typeface="Times New Roman"/>
                <a:cs typeface="Times New Roman"/>
              </a:rPr>
              <a:t>.</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36027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par>
                                <p:cTn id="14" presetID="9"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par>
                                <p:cTn id="20" presetID="9"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par>
                                <p:cTn id="23" presetID="9"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dissolv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dissolv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Equipotential Lines </a:t>
            </a:r>
          </a:p>
        </p:txBody>
      </p:sp>
      <p:pic>
        <p:nvPicPr>
          <p:cNvPr id="4" name="Picture 3"/>
          <p:cNvPicPr>
            <a:picLocks noChangeAspect="1"/>
          </p:cNvPicPr>
          <p:nvPr/>
        </p:nvPicPr>
        <p:blipFill>
          <a:blip r:embed="rId2"/>
          <a:stretch>
            <a:fillRect/>
          </a:stretch>
        </p:blipFill>
        <p:spPr>
          <a:xfrm>
            <a:off x="1521460" y="2997200"/>
            <a:ext cx="2387719" cy="2630538"/>
          </a:xfrm>
          <a:prstGeom prst="rect">
            <a:avLst/>
          </a:prstGeom>
        </p:spPr>
      </p:pic>
      <p:pic>
        <p:nvPicPr>
          <p:cNvPr id="5" name="Picture 4"/>
          <p:cNvPicPr>
            <a:picLocks noChangeAspect="1"/>
          </p:cNvPicPr>
          <p:nvPr/>
        </p:nvPicPr>
        <p:blipFill>
          <a:blip r:embed="rId3"/>
          <a:stretch>
            <a:fillRect/>
          </a:stretch>
        </p:blipFill>
        <p:spPr>
          <a:xfrm>
            <a:off x="5112706" y="3003308"/>
            <a:ext cx="2483570" cy="2624429"/>
          </a:xfrm>
          <a:prstGeom prst="rect">
            <a:avLst/>
          </a:prstGeom>
        </p:spPr>
      </p:pic>
      <p:sp>
        <p:nvSpPr>
          <p:cNvPr id="6" name="Content Placeholder 2"/>
          <p:cNvSpPr>
            <a:spLocks noGrp="1"/>
          </p:cNvSpPr>
          <p:nvPr>
            <p:ph idx="1"/>
          </p:nvPr>
        </p:nvSpPr>
        <p:spPr>
          <a:xfrm>
            <a:off x="822959" y="1298222"/>
            <a:ext cx="7543801" cy="4570872"/>
          </a:xfrm>
        </p:spPr>
        <p:txBody>
          <a:bodyPr/>
          <a:lstStyle/>
          <a:p>
            <a:r>
              <a:rPr lang="en-US" dirty="0"/>
              <a:t> Equipotential lines are a way to represent lines of equal potential - that is, lines along which a charge would move with constant speed (no change in E).</a:t>
            </a:r>
          </a:p>
          <a:p>
            <a:r>
              <a:rPr lang="en-US" dirty="0"/>
              <a:t>Two examples are shown here. The equipotential lines are in blue. What do you notice about their relationship to E field lines?</a:t>
            </a:r>
          </a:p>
        </p:txBody>
      </p:sp>
      <p:sp>
        <p:nvSpPr>
          <p:cNvPr id="3" name="TextBox 2"/>
          <p:cNvSpPr txBox="1"/>
          <p:nvPr/>
        </p:nvSpPr>
        <p:spPr>
          <a:xfrm>
            <a:off x="914400" y="5692683"/>
            <a:ext cx="7607300" cy="646331"/>
          </a:xfrm>
          <a:prstGeom prst="rect">
            <a:avLst/>
          </a:prstGeom>
          <a:noFill/>
        </p:spPr>
        <p:txBody>
          <a:bodyPr wrap="square" rtlCol="0">
            <a:spAutoFit/>
          </a:bodyPr>
          <a:lstStyle/>
          <a:p>
            <a:r>
              <a:rPr lang="en-US" i="1" dirty="0">
                <a:solidFill>
                  <a:srgbClr val="C00000"/>
                </a:solidFill>
                <a:latin typeface="Times New Roman" charset="0"/>
                <a:ea typeface="Times New Roman" charset="0"/>
                <a:cs typeface="Times New Roman" charset="0"/>
              </a:rPr>
              <a:t>Important note: potential is represented by equipotential lines that </a:t>
            </a:r>
            <a:r>
              <a:rPr lang="en-US" i="1" u="sng" dirty="0">
                <a:solidFill>
                  <a:srgbClr val="C00000"/>
                </a:solidFill>
                <a:latin typeface="Times New Roman" charset="0"/>
                <a:ea typeface="Times New Roman" charset="0"/>
                <a:cs typeface="Times New Roman" charset="0"/>
              </a:rPr>
              <a:t>cross</a:t>
            </a:r>
            <a:r>
              <a:rPr lang="en-US" i="1" dirty="0">
                <a:solidFill>
                  <a:srgbClr val="C00000"/>
                </a:solidFill>
                <a:latin typeface="Times New Roman" charset="0"/>
                <a:ea typeface="Times New Roman" charset="0"/>
                <a:cs typeface="Times New Roman" charset="0"/>
              </a:rPr>
              <a:t> E field lines. There is no such thing as an “electric potential field line” - it’s not a field!</a:t>
            </a:r>
          </a:p>
        </p:txBody>
      </p:sp>
      <p:sp>
        <p:nvSpPr>
          <p:cNvPr id="7" name="TextBox 43">
            <a:extLst>
              <a:ext uri="{FF2B5EF4-FFF2-40B4-BE49-F238E27FC236}">
                <a16:creationId xmlns:a16="http://schemas.microsoft.com/office/drawing/2014/main" id="{22B5F3E3-B144-1E4B-8B0E-21A5CB229E84}"/>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Tree>
    <p:extLst>
      <p:ext uri="{BB962C8B-B14F-4D97-AF65-F5344CB8AC3E}">
        <p14:creationId xmlns:p14="http://schemas.microsoft.com/office/powerpoint/2010/main" val="241917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0"/>
            <a:ext cx="9144000" cy="685800"/>
          </a:xfrm>
        </p:spPr>
        <p:txBody>
          <a:bodyPr>
            <a:normAutofit/>
          </a:bodyPr>
          <a:lstStyle/>
          <a:p>
            <a:pPr algn="l" eaLnBrk="1" hangingPunct="1"/>
            <a:r>
              <a:rPr lang="en-US" sz="2800" dirty="0">
                <a:solidFill>
                  <a:srgbClr val="FF0000"/>
                </a:solidFill>
                <a:latin typeface="Apple Chancery"/>
                <a:ea typeface="ＭＳ Ｐゴシック" charset="0"/>
                <a:cs typeface="Apple Chancery"/>
              </a:rPr>
              <a:t>Electric Potential contours </a:t>
            </a:r>
            <a:r>
              <a:rPr lang="en-US" sz="2000" dirty="0">
                <a:latin typeface="Gill Sans" charset="0"/>
                <a:ea typeface="ＭＳ Ｐゴシック" charset="0"/>
                <a:cs typeface="ＭＳ Ｐゴシック" charset="0"/>
              </a:rPr>
              <a:t>(courtesy of Mr. White)</a:t>
            </a:r>
            <a:endParaRPr lang="en-US" sz="2800" dirty="0">
              <a:latin typeface="Gill Sans" charset="0"/>
              <a:ea typeface="ＭＳ Ｐゴシック" charset="0"/>
              <a:cs typeface="ＭＳ Ｐゴシック" charset="0"/>
            </a:endParaRPr>
          </a:p>
        </p:txBody>
      </p:sp>
      <p:sp>
        <p:nvSpPr>
          <p:cNvPr id="48132" name="Text Box 5"/>
          <p:cNvSpPr txBox="1">
            <a:spLocks noChangeArrowheads="1"/>
          </p:cNvSpPr>
          <p:nvPr/>
        </p:nvSpPr>
        <p:spPr bwMode="auto">
          <a:xfrm>
            <a:off x="76200" y="1158339"/>
            <a:ext cx="31242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latin typeface="Gill Sans" charset="0"/>
                <a:cs typeface="Gill Sans" charset="0"/>
              </a:rPr>
              <a:t>What are the potentials of each of the charges shown here? What do these potential values represent?</a:t>
            </a:r>
          </a:p>
        </p:txBody>
      </p:sp>
      <p:graphicFrame>
        <p:nvGraphicFramePr>
          <p:cNvPr id="48130" name="Object 2"/>
          <p:cNvGraphicFramePr>
            <a:graphicFrameLocks noChangeAspect="1"/>
          </p:cNvGraphicFramePr>
          <p:nvPr/>
        </p:nvGraphicFramePr>
        <p:xfrm>
          <a:off x="482600" y="2815158"/>
          <a:ext cx="1905000" cy="968027"/>
        </p:xfrm>
        <a:graphic>
          <a:graphicData uri="http://schemas.openxmlformats.org/presentationml/2006/ole">
            <mc:AlternateContent xmlns:mc="http://schemas.openxmlformats.org/markup-compatibility/2006">
              <mc:Choice xmlns:v="urn:schemas-microsoft-com:vml" Requires="v">
                <p:oleObj spid="_x0000_s27661" name="Equation" r:id="rId4" imgW="800100" imgH="406400" progId="Equation.DSMT4">
                  <p:embed/>
                </p:oleObj>
              </mc:Choice>
              <mc:Fallback>
                <p:oleObj name="Equation" r:id="rId4" imgW="800100" imgH="406400" progId="Equation.DSMT4">
                  <p:embed/>
                  <p:pic>
                    <p:nvPicPr>
                      <p:cNvPr id="481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15158"/>
                        <a:ext cx="1905000" cy="968027"/>
                      </a:xfrm>
                      <a:prstGeom prst="rect">
                        <a:avLst/>
                      </a:prstGeom>
                      <a:noFill/>
                      <a:ln>
                        <a:noFill/>
                      </a:ln>
                      <a:effectLst/>
                    </p:spPr>
                  </p:pic>
                </p:oleObj>
              </mc:Fallback>
            </mc:AlternateContent>
          </a:graphicData>
        </a:graphic>
      </p:graphicFrame>
      <p:pic>
        <p:nvPicPr>
          <p:cNvPr id="48133" name="Picture 1030" descr="dipo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143000"/>
            <a:ext cx="5208588" cy="541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Tree>
    <p:extLst>
      <p:ext uri="{BB962C8B-B14F-4D97-AF65-F5344CB8AC3E}">
        <p14:creationId xmlns:p14="http://schemas.microsoft.com/office/powerpoint/2010/main" val="407203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117600"/>
          </a:xfrm>
        </p:spPr>
        <p:txBody>
          <a:bodyPr>
            <a:normAutofit fontScale="90000"/>
          </a:bodyPr>
          <a:lstStyle/>
          <a:p>
            <a:pPr eaLnBrk="1" hangingPunct="1"/>
            <a:r>
              <a:rPr lang="en-US" sz="4800" dirty="0">
                <a:latin typeface="Times New Roman"/>
                <a:ea typeface="ＭＳ Ｐゴシック" charset="0"/>
                <a:cs typeface="Times New Roman"/>
              </a:rPr>
              <a:t>Equipotential Lines </a:t>
            </a:r>
            <a:br>
              <a:rPr lang="en-US" sz="4800" dirty="0">
                <a:latin typeface="Times New Roman"/>
                <a:ea typeface="ＭＳ Ｐゴシック" charset="0"/>
                <a:cs typeface="Times New Roman"/>
              </a:rPr>
            </a:br>
            <a:r>
              <a:rPr lang="en-US" sz="31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50179" name="Text Box 5"/>
          <p:cNvSpPr txBox="1">
            <a:spLocks noChangeArrowheads="1"/>
          </p:cNvSpPr>
          <p:nvPr/>
        </p:nvSpPr>
        <p:spPr bwMode="auto">
          <a:xfrm>
            <a:off x="76200" y="1239837"/>
            <a:ext cx="8839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 are related to Electric Field lines. How?</a:t>
            </a:r>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573463" cy="387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573463" cy="387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Tree>
    <p:extLst>
      <p:ext uri="{BB962C8B-B14F-4D97-AF65-F5344CB8AC3E}">
        <p14:creationId xmlns:p14="http://schemas.microsoft.com/office/powerpoint/2010/main" val="411611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0" y="1450975"/>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 reveal areas of higher vs. lower electric potential.</a:t>
            </a:r>
          </a:p>
        </p:txBody>
      </p:sp>
      <p:pic>
        <p:nvPicPr>
          <p:cNvPr id="5427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7213" y="2514600"/>
            <a:ext cx="3854450" cy="417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7"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14600"/>
            <a:ext cx="3884613"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0"/>
            <a:ext cx="9144000" cy="11176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latin typeface="Times New Roman"/>
                <a:ea typeface="ＭＳ Ｐゴシック" charset="0"/>
                <a:cs typeface="Times New Roman"/>
              </a:rPr>
              <a:t>Equipotential Lines </a:t>
            </a:r>
            <a:br>
              <a:rPr lang="en-US" sz="4800" dirty="0">
                <a:latin typeface="Times New Roman"/>
                <a:ea typeface="ＭＳ Ｐゴシック" charset="0"/>
                <a:cs typeface="Times New Roman"/>
              </a:rPr>
            </a:br>
            <a:r>
              <a:rPr lang="en-US" sz="3100" dirty="0">
                <a:latin typeface="Times New Roman"/>
                <a:ea typeface="ＭＳ Ｐゴシック" charset="0"/>
                <a:cs typeface="Times New Roman"/>
              </a:rPr>
              <a:t>(courtesy of Mr. White)</a:t>
            </a:r>
            <a:endParaRPr lang="en-US" sz="4000" dirty="0">
              <a:latin typeface="Times New Roman"/>
              <a:ea typeface="ＭＳ Ｐゴシック" charset="0"/>
              <a:cs typeface="Times New Roman"/>
            </a:endParaRPr>
          </a:p>
        </p:txBody>
      </p:sp>
      <p:sp>
        <p:nvSpPr>
          <p:cNvPr id="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Tree>
    <p:extLst>
      <p:ext uri="{BB962C8B-B14F-4D97-AF65-F5344CB8AC3E}">
        <p14:creationId xmlns:p14="http://schemas.microsoft.com/office/powerpoint/2010/main" val="426027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0" y="1327150"/>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Draw appropriate </a:t>
            </a:r>
            <a:r>
              <a:rPr lang="en-US" sz="2800" dirty="0" err="1">
                <a:latin typeface="Times New Roman"/>
                <a:cs typeface="Times New Roman"/>
              </a:rPr>
              <a:t>equipotentials</a:t>
            </a:r>
            <a:r>
              <a:rPr lang="en-US" sz="2800" dirty="0">
                <a:latin typeface="Times New Roman"/>
                <a:cs typeface="Times New Roman"/>
              </a:rPr>
              <a:t> for this electric field.</a:t>
            </a:r>
          </a:p>
        </p:txBody>
      </p:sp>
      <p:pic>
        <p:nvPicPr>
          <p:cNvPr id="56323"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573463" cy="387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95600"/>
            <a:ext cx="3573463" cy="387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5" name="Title 8"/>
          <p:cNvSpPr>
            <a:spLocks noGrp="1"/>
          </p:cNvSpPr>
          <p:nvPr>
            <p:ph type="title"/>
          </p:nvPr>
        </p:nvSpPr>
        <p:spPr>
          <a:xfrm>
            <a:off x="0" y="0"/>
            <a:ext cx="9144000" cy="762000"/>
          </a:xfrm>
        </p:spPr>
        <p:txBody>
          <a:bodyPr anchor="t">
            <a:normAutofit fontScale="90000"/>
          </a:bodyPr>
          <a:lstStyle/>
          <a:p>
            <a:pPr algn="l"/>
            <a:r>
              <a:rPr lang="en-US" sz="3100" dirty="0">
                <a:solidFill>
                  <a:srgbClr val="FF0000"/>
                </a:solidFill>
                <a:latin typeface="Apple Chancery"/>
                <a:ea typeface="ＭＳ Ｐゴシック" charset="0"/>
                <a:cs typeface="Apple Chancery"/>
              </a:rPr>
              <a:t>Example 8:</a:t>
            </a:r>
            <a:r>
              <a:rPr lang="en-US" sz="4900" dirty="0">
                <a:solidFill>
                  <a:srgbClr val="FF0000"/>
                </a:solidFill>
                <a:latin typeface="Times New Roman"/>
                <a:ea typeface="ＭＳ Ｐゴシック" charset="0"/>
                <a:cs typeface="Times New Roman"/>
              </a:rPr>
              <a:t> </a:t>
            </a:r>
            <a:r>
              <a:rPr lang="en-US" sz="2200" dirty="0">
                <a:latin typeface="Times New Roman"/>
                <a:ea typeface="ＭＳ Ｐゴシック" charset="0"/>
                <a:cs typeface="Times New Roman"/>
              </a:rPr>
              <a:t>(courtesy of Mr. White)</a:t>
            </a:r>
            <a:br>
              <a:rPr lang="en-US" sz="2200" dirty="0">
                <a:latin typeface="Times New Roman"/>
                <a:ea typeface="ＭＳ Ｐゴシック" charset="0"/>
                <a:cs typeface="Times New Roman"/>
              </a:rPr>
            </a:br>
            <a:endParaRPr lang="en-US" sz="2200" dirty="0">
              <a:latin typeface="Times New Roman"/>
              <a:ea typeface="ＭＳ Ｐゴシック" charset="0"/>
              <a:cs typeface="Times New Roman"/>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spTree>
    <p:extLst>
      <p:ext uri="{BB962C8B-B14F-4D97-AF65-F5344CB8AC3E}">
        <p14:creationId xmlns:p14="http://schemas.microsoft.com/office/powerpoint/2010/main" val="241845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5"/>
          <p:cNvSpPr txBox="1">
            <a:spLocks noChangeArrowheads="1"/>
          </p:cNvSpPr>
          <p:nvPr/>
        </p:nvSpPr>
        <p:spPr bwMode="auto">
          <a:xfrm>
            <a:off x="0" y="1327150"/>
            <a:ext cx="9144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9850" indent="-47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Times New Roman"/>
                <a:cs typeface="Times New Roman"/>
              </a:rPr>
              <a:t>Draw appropriate field lines for these </a:t>
            </a:r>
            <a:r>
              <a:rPr lang="en-US" sz="2800" dirty="0" err="1">
                <a:latin typeface="Times New Roman"/>
                <a:cs typeface="Times New Roman"/>
              </a:rPr>
              <a:t>equipotentials</a:t>
            </a:r>
            <a:r>
              <a:rPr lang="en-US" sz="2800" dirty="0">
                <a:latin typeface="Times New Roman"/>
                <a:cs typeface="Times New Roman"/>
              </a:rPr>
              <a:t>.</a:t>
            </a:r>
          </a:p>
        </p:txBody>
      </p:sp>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03500"/>
            <a:ext cx="371475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2603500"/>
            <a:ext cx="371475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8"/>
          <p:cNvSpPr>
            <a:spLocks noGrp="1"/>
          </p:cNvSpPr>
          <p:nvPr>
            <p:ph type="title"/>
          </p:nvPr>
        </p:nvSpPr>
        <p:spPr>
          <a:xfrm>
            <a:off x="0" y="317500"/>
            <a:ext cx="9144000" cy="762000"/>
          </a:xfrm>
        </p:spPr>
        <p:txBody>
          <a:bodyPr anchor="t">
            <a:normAutofit fontScale="90000"/>
          </a:bodyPr>
          <a:lstStyle/>
          <a:p>
            <a:pPr algn="l"/>
            <a:r>
              <a:rPr lang="en-US" sz="3100" dirty="0">
                <a:solidFill>
                  <a:srgbClr val="FF0000"/>
                </a:solidFill>
                <a:latin typeface="Apple Chancery"/>
                <a:ea typeface="ＭＳ Ｐゴシック" charset="0"/>
                <a:cs typeface="Apple Chancery"/>
              </a:rPr>
              <a:t>Example 9: </a:t>
            </a:r>
            <a:r>
              <a:rPr lang="en-US" sz="2200" dirty="0">
                <a:solidFill>
                  <a:srgbClr val="000000"/>
                </a:solidFill>
                <a:latin typeface="Times New Roman"/>
                <a:ea typeface="ＭＳ Ｐゴシック" charset="0"/>
                <a:cs typeface="Times New Roman"/>
              </a:rPr>
              <a:t>(courtesy of Mr. White)</a:t>
            </a:r>
            <a:br>
              <a:rPr lang="en-US" sz="2200" dirty="0">
                <a:solidFill>
                  <a:srgbClr val="000000"/>
                </a:solidFill>
                <a:latin typeface="Times New Roman"/>
                <a:ea typeface="ＭＳ Ｐゴシック" charset="0"/>
                <a:cs typeface="Times New Roman"/>
              </a:rPr>
            </a:br>
            <a:endParaRPr lang="en-US" sz="2200" dirty="0">
              <a:solidFill>
                <a:srgbClr val="000000"/>
              </a:solidFill>
              <a:latin typeface="Times New Roman"/>
              <a:ea typeface="ＭＳ Ｐゴシック" charset="0"/>
              <a:cs typeface="Times New Roman"/>
            </a:endParaRPr>
          </a:p>
        </p:txBody>
      </p:sp>
      <p:sp>
        <p:nvSpPr>
          <p:cNvPr id="1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Tree>
    <p:extLst>
      <p:ext uri="{BB962C8B-B14F-4D97-AF65-F5344CB8AC3E}">
        <p14:creationId xmlns:p14="http://schemas.microsoft.com/office/powerpoint/2010/main" val="400454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3577"/>
          </a:xfrm>
        </p:spPr>
        <p:txBody>
          <a:bodyPr>
            <a:noAutofit/>
          </a:bodyPr>
          <a:lstStyle/>
          <a:p>
            <a:r>
              <a:rPr lang="en-US" sz="3200" dirty="0"/>
              <a:t>Things to Note About Electrical potential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1" y="1298222"/>
                <a:ext cx="8729047" cy="5204178"/>
              </a:xfrm>
            </p:spPr>
            <p:txBody>
              <a:bodyPr>
                <a:normAutofit lnSpcReduction="10000"/>
              </a:bodyPr>
              <a:lstStyle/>
              <a:p>
                <a:pPr marL="0" indent="0">
                  <a:buNone/>
                </a:pPr>
                <a:r>
                  <a:rPr lang="en-US" sz="2200" dirty="0">
                    <a:solidFill>
                      <a:srgbClr val="FF0000"/>
                    </a:solidFill>
                    <a:latin typeface="Apple Chancery" panose="03020702040506060504" pitchFamily="66" charset="-79"/>
                    <a:cs typeface="Apple Chancery" panose="03020702040506060504" pitchFamily="66" charset="-79"/>
                  </a:rPr>
                  <a:t>Some things to note </a:t>
                </a:r>
                <a:r>
                  <a:rPr lang="en-US" sz="2200" dirty="0"/>
                  <a:t>about this definition:</a:t>
                </a:r>
                <a:endParaRPr lang="en-US" dirty="0"/>
              </a:p>
              <a:p>
                <a:pPr lvl="1"/>
                <a:r>
                  <a:rPr lang="en-US" dirty="0">
                    <a:solidFill>
                      <a:srgbClr val="FF0000"/>
                    </a:solidFill>
                    <a:latin typeface="Apple Chancery" panose="03020702040506060504" pitchFamily="66" charset="-79"/>
                    <a:cs typeface="Apple Chancery" panose="03020702040506060504" pitchFamily="66" charset="-79"/>
                  </a:rPr>
                  <a:t>The equation </a:t>
                </a:r>
                <a14:m>
                  <m:oMath xmlns:m="http://schemas.openxmlformats.org/officeDocument/2006/math">
                    <m:r>
                      <a:rPr lang="en-US">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U</m:t>
                        </m:r>
                      </m:e>
                      <m:sub>
                        <m:r>
                          <m:rPr>
                            <m:sty m:val="p"/>
                          </m:rPr>
                          <a:rPr lang="en-US">
                            <a:latin typeface="Cambria Math" charset="0"/>
                            <a:ea typeface="Cambria Math" charset="0"/>
                            <a:cs typeface="Cambria Math" charset="0"/>
                          </a:rPr>
                          <m:t>e</m:t>
                        </m:r>
                      </m:sub>
                    </m:sSub>
                    <m:r>
                      <a:rPr lang="en-US">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W</m:t>
                        </m:r>
                      </m:e>
                      <m:sub>
                        <m:r>
                          <m:rPr>
                            <m:sty m:val="p"/>
                          </m:rPr>
                          <a:rPr lang="en-US">
                            <a:latin typeface="Cambria Math" charset="0"/>
                            <a:ea typeface="Cambria Math" charset="0"/>
                            <a:cs typeface="Cambria Math" charset="0"/>
                          </a:rPr>
                          <m:t>ab</m:t>
                        </m:r>
                      </m:sub>
                    </m:sSub>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q</m:t>
                    </m:r>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E</m:t>
                        </m:r>
                      </m:e>
                      <m:sub>
                        <m:r>
                          <m:rPr>
                            <m:sty m:val="p"/>
                          </m:rPr>
                          <a:rPr lang="en-US">
                            <a:latin typeface="Cambria Math" charset="0"/>
                            <a:ea typeface="Cambria Math" charset="0"/>
                            <a:cs typeface="Cambria Math" charset="0"/>
                          </a:rPr>
                          <m:t>x</m:t>
                        </m:r>
                      </m:sub>
                    </m:sSub>
                    <m:r>
                      <a:rPr lang="en-US">
                        <a:latin typeface="Cambria Math" charset="0"/>
                        <a:ea typeface="Cambria Math" charset="0"/>
                        <a:cs typeface="Cambria Math" charset="0"/>
                      </a:rPr>
                      <m:t>∆</m:t>
                    </m:r>
                    <m:r>
                      <m:rPr>
                        <m:sty m:val="p"/>
                      </m:rPr>
                      <a:rPr lang="en-US">
                        <a:latin typeface="Cambria Math" charset="0"/>
                        <a:ea typeface="Cambria Math" charset="0"/>
                        <a:cs typeface="Cambria Math" charset="0"/>
                      </a:rPr>
                      <m:t>x</m:t>
                    </m:r>
                  </m:oMath>
                </a14:m>
                <a:r>
                  <a:rPr lang="en-US" dirty="0"/>
                  <a:t> is only valid for a </a:t>
                </a:r>
                <a:r>
                  <a:rPr lang="en-US" u="sng" dirty="0"/>
                  <a:t>uniform electric field</a:t>
                </a:r>
                <a:r>
                  <a:rPr lang="en-US" dirty="0"/>
                  <a:t>, for a particle </a:t>
                </a:r>
                <a:r>
                  <a:rPr lang="en-US" u="sng" dirty="0"/>
                  <a:t>displacing along a given axis</a:t>
                </a:r>
              </a:p>
              <a:p>
                <a:pPr lvl="1"/>
                <a:r>
                  <a:rPr lang="en-US" dirty="0">
                    <a:solidFill>
                      <a:srgbClr val="FF0000"/>
                    </a:solidFill>
                    <a:latin typeface="Apple Chancery" panose="03020702040506060504" pitchFamily="66" charset="-79"/>
                    <a:cs typeface="Apple Chancery" panose="03020702040506060504" pitchFamily="66" charset="-79"/>
                  </a:rPr>
                  <a:t>This equation </a:t>
                </a:r>
                <a:r>
                  <a:rPr lang="en-US" dirty="0"/>
                  <a:t>is valid for both positive and negative charges!</a:t>
                </a:r>
              </a:p>
              <a:p>
                <a:pPr lvl="2"/>
                <a:r>
                  <a:rPr lang="en-US" dirty="0">
                    <a:solidFill>
                      <a:srgbClr val="FF0000"/>
                    </a:solidFill>
                    <a:latin typeface="Apple Chancery" panose="03020702040506060504" pitchFamily="66" charset="-79"/>
                    <a:cs typeface="Apple Chancery" panose="03020702040506060504" pitchFamily="66" charset="-79"/>
                  </a:rPr>
                  <a:t>Moving in the direction </a:t>
                </a:r>
                <a:r>
                  <a:rPr lang="en-US" dirty="0"/>
                  <a:t>of the electric field yields a </a:t>
                </a:r>
                <a:r>
                  <a:rPr lang="en-US" u="sng" dirty="0"/>
                  <a:t>drop</a:t>
                </a:r>
                <a:r>
                  <a:rPr lang="en-US" dirty="0"/>
                  <a:t> in potential energy for a positive charge, but a </a:t>
                </a:r>
                <a:r>
                  <a:rPr lang="en-US" u="sng" dirty="0"/>
                  <a:t>gain</a:t>
                </a:r>
                <a:r>
                  <a:rPr lang="en-US" dirty="0"/>
                  <a:t> in potential energy for a negative charge.</a:t>
                </a:r>
              </a:p>
              <a:p>
                <a:pPr lvl="1"/>
                <a:r>
                  <a:rPr lang="en-US" dirty="0">
                    <a:solidFill>
                      <a:srgbClr val="FF0000"/>
                    </a:solidFill>
                    <a:latin typeface="Apple Chancery" panose="03020702040506060504" pitchFamily="66" charset="-79"/>
                    <a:cs typeface="Apple Chancery" panose="03020702040506060504" pitchFamily="66" charset="-79"/>
                  </a:rPr>
                  <a:t>In this equation</a:t>
                </a:r>
                <a:r>
                  <a:rPr lang="en-US" dirty="0"/>
                  <a:t>, </a:t>
                </a:r>
                <a:r>
                  <a:rPr lang="en-US" b="1" dirty="0"/>
                  <a:t>the sign of q and sign of E should be included in the calculation</a:t>
                </a:r>
                <a:endParaRPr lang="en-US" dirty="0"/>
              </a:p>
              <a:p>
                <a:pPr lvl="2"/>
                <a:r>
                  <a:rPr lang="en-US" dirty="0">
                    <a:solidFill>
                      <a:srgbClr val="FF0000"/>
                    </a:solidFill>
                    <a:latin typeface="Apple Chancery" panose="03020702040506060504" pitchFamily="66" charset="-79"/>
                    <a:cs typeface="Apple Chancery" panose="03020702040506060504" pitchFamily="66" charset="-79"/>
                  </a:rPr>
                  <a:t>For a negative charge</a:t>
                </a:r>
                <a:r>
                  <a:rPr lang="en-US" dirty="0"/>
                  <a:t>, you need a negative sign included in your calculation.</a:t>
                </a:r>
              </a:p>
              <a:p>
                <a:pPr lvl="2"/>
                <a:r>
                  <a:rPr lang="en-US" dirty="0">
                    <a:solidFill>
                      <a:srgbClr val="FF0000"/>
                    </a:solidFill>
                    <a:latin typeface="Apple Chancery" panose="03020702040506060504" pitchFamily="66" charset="-79"/>
                    <a:cs typeface="Apple Chancery" panose="03020702040506060504" pitchFamily="66" charset="-79"/>
                  </a:rPr>
                  <a:t>E is usually positive</a:t>
                </a:r>
                <a:r>
                  <a:rPr lang="en-US" dirty="0"/>
                  <a:t>, but say you have a problem that asks what would happen if the field reversed direction - you would just put a negative sign in front of E as well.</a:t>
                </a:r>
              </a:p>
              <a:p>
                <a:pPr lvl="1"/>
                <a:r>
                  <a:rPr lang="en-US" dirty="0">
                    <a:solidFill>
                      <a:srgbClr val="FF0000"/>
                    </a:solidFill>
                    <a:latin typeface="Apple Chancery" panose="03020702040506060504" pitchFamily="66" charset="-79"/>
                    <a:cs typeface="Apple Chancery" panose="03020702040506060504" pitchFamily="66" charset="-79"/>
                  </a:rPr>
                  <a:t>Electrical potential energy </a:t>
                </a:r>
                <a:r>
                  <a:rPr lang="en-US" dirty="0"/>
                  <a:t>depends on both the charge and the field (like gravitational potential energy, </a:t>
                </a:r>
                <a:r>
                  <a:rPr lang="en-US" dirty="0" err="1"/>
                  <a:t>mgh</a:t>
                </a:r>
                <a:r>
                  <a:rPr lang="en-US" dirty="0"/>
                  <a:t>, this is now </a:t>
                </a:r>
                <a:r>
                  <a:rPr lang="en-US" dirty="0" err="1"/>
                  <a:t>qEd</a:t>
                </a:r>
                <a:r>
                  <a:rPr lang="en-US" dirty="0"/>
                  <a:t>)</a:t>
                </a:r>
              </a:p>
              <a:p>
                <a:pPr marL="0" indent="0">
                  <a:buNone/>
                </a:pPr>
                <a:r>
                  <a:rPr lang="en-US" sz="2200" dirty="0">
                    <a:solidFill>
                      <a:srgbClr val="FF0000"/>
                    </a:solidFill>
                    <a:latin typeface="Apple Chancery" panose="03020702040506060504" pitchFamily="66" charset="-79"/>
                    <a:cs typeface="Apple Chancery" panose="03020702040506060504" pitchFamily="66" charset="-79"/>
                  </a:rPr>
                  <a:t>Also remember</a:t>
                </a:r>
                <a:r>
                  <a:rPr lang="en-US" sz="2200" dirty="0"/>
                  <a:t> the work-energy theorem: W = 𝛥KE</a:t>
                </a:r>
                <a:endParaRPr lang="en-US" dirty="0"/>
              </a:p>
              <a:p>
                <a:pPr lvl="1"/>
                <a:r>
                  <a:rPr lang="en-US" dirty="0">
                    <a:solidFill>
                      <a:srgbClr val="FF0000"/>
                    </a:solidFill>
                    <a:latin typeface="Apple Chancery" panose="03020702040506060504" pitchFamily="66" charset="-79"/>
                    <a:cs typeface="Apple Chancery" panose="03020702040506060504" pitchFamily="66" charset="-79"/>
                  </a:rPr>
                  <a:t>If you know </a:t>
                </a:r>
                <a:r>
                  <a:rPr lang="en-US" dirty="0"/>
                  <a:t>the change in electrical potential energy, you can find its change in kinetic energy!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1" y="1298222"/>
                <a:ext cx="8729047" cy="5204178"/>
              </a:xfrm>
              <a:blipFill>
                <a:blip r:embed="rId2"/>
                <a:stretch>
                  <a:fillRect l="-1019" t="-1703" r="-873" b="-146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2252403-75E9-2C47-A18E-429A6D3DC4A5}"/>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18.) </a:t>
            </a:r>
          </a:p>
        </p:txBody>
      </p:sp>
    </p:spTree>
    <p:extLst>
      <p:ext uri="{BB962C8B-B14F-4D97-AF65-F5344CB8AC3E}">
        <p14:creationId xmlns:p14="http://schemas.microsoft.com/office/powerpoint/2010/main" val="16059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a:t>
            </a:r>
          </a:p>
        </p:txBody>
      </p:sp>
      <p:sp>
        <p:nvSpPr>
          <p:cNvPr id="3" name="Content Placeholder 2"/>
          <p:cNvSpPr>
            <a:spLocks noGrp="1"/>
          </p:cNvSpPr>
          <p:nvPr>
            <p:ph idx="1"/>
          </p:nvPr>
        </p:nvSpPr>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How much </a:t>
            </a:r>
            <a:r>
              <a:rPr lang="en-US" sz="2000" dirty="0">
                <a:solidFill>
                  <a:srgbClr val="1D46D1"/>
                </a:solidFill>
              </a:rPr>
              <a:t>potential energy </a:t>
            </a:r>
            <a:r>
              <a:rPr lang="en-US" sz="2000" dirty="0"/>
              <a:t>does a 2 C charge have at a point </a:t>
            </a:r>
            <a:r>
              <a:rPr lang="en-US" sz="2000" dirty="0">
                <a:solidFill>
                  <a:srgbClr val="1D46D1"/>
                </a:solidFill>
              </a:rPr>
              <a:t>where the absolute electrical potential is 3 J/C</a:t>
            </a:r>
            <a:r>
              <a:rPr lang="en-US" sz="2000" dirty="0"/>
              <a:t>?</a:t>
            </a:r>
          </a:p>
          <a:p>
            <a:endParaRPr lang="en-US" sz="2000" dirty="0"/>
          </a:p>
          <a:p>
            <a:endParaRPr lang="en-US" sz="2000" dirty="0"/>
          </a:p>
          <a:p>
            <a:pPr marL="0" indent="0">
              <a:buNone/>
            </a:pPr>
            <a:r>
              <a:rPr lang="en-US" dirty="0">
                <a:solidFill>
                  <a:srgbClr val="FF0000"/>
                </a:solidFill>
                <a:latin typeface="Apple Chancery" panose="03020702040506060504" pitchFamily="66" charset="-79"/>
                <a:cs typeface="Apple Chancery" panose="03020702040506060504" pitchFamily="66" charset="-79"/>
              </a:rPr>
              <a:t>How much </a:t>
            </a:r>
            <a:r>
              <a:rPr lang="en-US" sz="2000" dirty="0">
                <a:solidFill>
                  <a:srgbClr val="1D46D1"/>
                </a:solidFill>
              </a:rPr>
              <a:t>potential energy </a:t>
            </a:r>
            <a:r>
              <a:rPr lang="en-US" sz="2000" dirty="0"/>
              <a:t>does a -2 C charge have </a:t>
            </a:r>
            <a:r>
              <a:rPr lang="en-US" sz="2000" dirty="0">
                <a:solidFill>
                  <a:srgbClr val="1D46D1"/>
                </a:solidFill>
              </a:rPr>
              <a:t>at that same point</a:t>
            </a:r>
            <a:r>
              <a:rPr lang="en-US" sz="2000" dirty="0"/>
              <a:t>?</a:t>
            </a:r>
          </a:p>
          <a:p>
            <a:endParaRPr lang="en-US" sz="2000" dirty="0"/>
          </a:p>
          <a:p>
            <a:endParaRPr lang="en-US" sz="2000" dirty="0"/>
          </a:p>
          <a:p>
            <a:pPr marL="0" indent="0">
              <a:buNone/>
            </a:pPr>
            <a:r>
              <a:rPr lang="en-US" dirty="0">
                <a:solidFill>
                  <a:srgbClr val="FF0000"/>
                </a:solidFill>
                <a:latin typeface="Apple Chancery" panose="03020702040506060504" pitchFamily="66" charset="-79"/>
                <a:cs typeface="Apple Chancery" panose="03020702040506060504" pitchFamily="66" charset="-79"/>
              </a:rPr>
              <a:t>How much </a:t>
            </a:r>
            <a:r>
              <a:rPr lang="en-US" sz="2000" dirty="0">
                <a:solidFill>
                  <a:srgbClr val="1D46D1"/>
                </a:solidFill>
              </a:rPr>
              <a:t>potential energy </a:t>
            </a:r>
            <a:r>
              <a:rPr lang="en-US" sz="2000" dirty="0"/>
              <a:t>does a -2 C charge have at a point </a:t>
            </a:r>
            <a:r>
              <a:rPr lang="en-US" sz="2000" dirty="0">
                <a:solidFill>
                  <a:srgbClr val="1D46D1"/>
                </a:solidFill>
              </a:rPr>
              <a:t>where the absolute electrical potential is -3 V</a:t>
            </a:r>
            <a:r>
              <a:rPr lang="en-US" sz="2000" dirty="0"/>
              <a:t>?</a:t>
            </a:r>
          </a:p>
        </p:txBody>
      </p:sp>
      <p:sp>
        <p:nvSpPr>
          <p:cNvPr id="4" name="TextBox 3"/>
          <p:cNvSpPr txBox="1"/>
          <p:nvPr/>
        </p:nvSpPr>
        <p:spPr>
          <a:xfrm>
            <a:off x="1583803" y="2435669"/>
            <a:ext cx="6959600" cy="369332"/>
          </a:xfrm>
          <a:prstGeom prst="rect">
            <a:avLst/>
          </a:prstGeom>
          <a:noFill/>
        </p:spPr>
        <p:txBody>
          <a:bodyPr wrap="square" rtlCol="0">
            <a:spAutoFit/>
          </a:bodyPr>
          <a:lstStyle/>
          <a:p>
            <a:r>
              <a:rPr lang="en-US" dirty="0">
                <a:solidFill>
                  <a:srgbClr val="1D46D1"/>
                </a:solidFill>
                <a:latin typeface="Palatino Linotype" charset="0"/>
                <a:ea typeface="Palatino Linotype" charset="0"/>
                <a:cs typeface="Palatino Linotype" charset="0"/>
              </a:rPr>
              <a:t>V = U/q  so U = </a:t>
            </a:r>
            <a:r>
              <a:rPr lang="en-US" dirty="0" err="1">
                <a:solidFill>
                  <a:srgbClr val="1D46D1"/>
                </a:solidFill>
                <a:latin typeface="Palatino Linotype" charset="0"/>
                <a:ea typeface="Palatino Linotype" charset="0"/>
                <a:cs typeface="Palatino Linotype" charset="0"/>
              </a:rPr>
              <a:t>qV</a:t>
            </a:r>
            <a:r>
              <a:rPr lang="en-US" dirty="0">
                <a:solidFill>
                  <a:srgbClr val="1D46D1"/>
                </a:solidFill>
                <a:latin typeface="Palatino Linotype" charset="0"/>
                <a:ea typeface="Palatino Linotype" charset="0"/>
                <a:cs typeface="Palatino Linotype" charset="0"/>
              </a:rPr>
              <a:t> = (2 C)(3 J/C) = 6 J</a:t>
            </a:r>
          </a:p>
        </p:txBody>
      </p:sp>
      <p:sp>
        <p:nvSpPr>
          <p:cNvPr id="5" name="TextBox 4"/>
          <p:cNvSpPr txBox="1"/>
          <p:nvPr/>
        </p:nvSpPr>
        <p:spPr>
          <a:xfrm>
            <a:off x="1583803" y="3640470"/>
            <a:ext cx="6959600" cy="369332"/>
          </a:xfrm>
          <a:prstGeom prst="rect">
            <a:avLst/>
          </a:prstGeom>
          <a:noFill/>
        </p:spPr>
        <p:txBody>
          <a:bodyPr wrap="square" rtlCol="0">
            <a:spAutoFit/>
          </a:bodyPr>
          <a:lstStyle/>
          <a:p>
            <a:r>
              <a:rPr lang="en-US" dirty="0">
                <a:solidFill>
                  <a:srgbClr val="1D46D1"/>
                </a:solidFill>
                <a:latin typeface="Palatino Linotype" charset="0"/>
                <a:ea typeface="Palatino Linotype" charset="0"/>
                <a:cs typeface="Palatino Linotype" charset="0"/>
              </a:rPr>
              <a:t>V = U/q  so U = </a:t>
            </a:r>
            <a:r>
              <a:rPr lang="en-US" dirty="0" err="1">
                <a:solidFill>
                  <a:srgbClr val="1D46D1"/>
                </a:solidFill>
                <a:latin typeface="Palatino Linotype" charset="0"/>
                <a:ea typeface="Palatino Linotype" charset="0"/>
                <a:cs typeface="Palatino Linotype" charset="0"/>
              </a:rPr>
              <a:t>qV</a:t>
            </a:r>
            <a:r>
              <a:rPr lang="en-US" dirty="0">
                <a:solidFill>
                  <a:srgbClr val="1D46D1"/>
                </a:solidFill>
                <a:latin typeface="Palatino Linotype" charset="0"/>
                <a:ea typeface="Palatino Linotype" charset="0"/>
                <a:cs typeface="Palatino Linotype" charset="0"/>
              </a:rPr>
              <a:t> = (-2 C)(3 J/C) = -6 J</a:t>
            </a:r>
          </a:p>
        </p:txBody>
      </p:sp>
      <p:sp>
        <p:nvSpPr>
          <p:cNvPr id="6" name="TextBox 5"/>
          <p:cNvSpPr txBox="1"/>
          <p:nvPr/>
        </p:nvSpPr>
        <p:spPr>
          <a:xfrm>
            <a:off x="1583803" y="5073134"/>
            <a:ext cx="6959600" cy="369332"/>
          </a:xfrm>
          <a:prstGeom prst="rect">
            <a:avLst/>
          </a:prstGeom>
          <a:noFill/>
        </p:spPr>
        <p:txBody>
          <a:bodyPr wrap="square" rtlCol="0">
            <a:spAutoFit/>
          </a:bodyPr>
          <a:lstStyle/>
          <a:p>
            <a:r>
              <a:rPr lang="en-US" dirty="0">
                <a:solidFill>
                  <a:srgbClr val="1D46D1"/>
                </a:solidFill>
                <a:latin typeface="Palatino Linotype" charset="0"/>
                <a:ea typeface="Palatino Linotype" charset="0"/>
                <a:cs typeface="Palatino Linotype" charset="0"/>
              </a:rPr>
              <a:t>V = U/q  so U = </a:t>
            </a:r>
            <a:r>
              <a:rPr lang="en-US" dirty="0" err="1">
                <a:solidFill>
                  <a:srgbClr val="1D46D1"/>
                </a:solidFill>
                <a:latin typeface="Palatino Linotype" charset="0"/>
                <a:ea typeface="Palatino Linotype" charset="0"/>
                <a:cs typeface="Palatino Linotype" charset="0"/>
              </a:rPr>
              <a:t>qV</a:t>
            </a:r>
            <a:r>
              <a:rPr lang="en-US" dirty="0">
                <a:solidFill>
                  <a:srgbClr val="1D46D1"/>
                </a:solidFill>
                <a:latin typeface="Palatino Linotype" charset="0"/>
                <a:ea typeface="Palatino Linotype" charset="0"/>
                <a:cs typeface="Palatino Linotype" charset="0"/>
              </a:rPr>
              <a:t> = (-2 C)(-3 J/C) = 6 J</a:t>
            </a:r>
          </a:p>
        </p:txBody>
      </p:sp>
      <p:sp>
        <p:nvSpPr>
          <p:cNvPr id="7" name="TextBox 6">
            <a:extLst>
              <a:ext uri="{FF2B5EF4-FFF2-40B4-BE49-F238E27FC236}">
                <a16:creationId xmlns:a16="http://schemas.microsoft.com/office/drawing/2014/main" id="{450E85DD-156C-B849-810E-61DC3BD73ADF}"/>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19.) </a:t>
            </a:r>
          </a:p>
        </p:txBody>
      </p:sp>
    </p:spTree>
    <p:extLst>
      <p:ext uri="{BB962C8B-B14F-4D97-AF65-F5344CB8AC3E}">
        <p14:creationId xmlns:p14="http://schemas.microsoft.com/office/powerpoint/2010/main" val="41266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2" name="TextBox 1"/>
          <p:cNvSpPr txBox="1"/>
          <p:nvPr/>
        </p:nvSpPr>
        <p:spPr>
          <a:xfrm>
            <a:off x="215901" y="1207412"/>
            <a:ext cx="5753099" cy="1446550"/>
          </a:xfrm>
          <a:prstGeom prst="rect">
            <a:avLst/>
          </a:prstGeom>
          <a:noFill/>
        </p:spPr>
        <p:txBody>
          <a:bodyPr wrap="square" rtlCol="0">
            <a:spAutoFit/>
          </a:bodyPr>
          <a:lstStyle/>
          <a:p>
            <a:r>
              <a:rPr lang="en-US" sz="2800" dirty="0">
                <a:solidFill>
                  <a:srgbClr val="FF0000"/>
                </a:solidFill>
                <a:latin typeface="Apple Chancery"/>
                <a:cs typeface="Apple Chancery"/>
              </a:rPr>
              <a:t>You should now </a:t>
            </a:r>
            <a:r>
              <a:rPr lang="en-US" sz="2000" dirty="0">
                <a:latin typeface="Times New Roman"/>
                <a:cs typeface="Times New Roman"/>
              </a:rPr>
              <a:t>be </a:t>
            </a:r>
            <a:r>
              <a:rPr lang="en-US" sz="2000" dirty="0">
                <a:solidFill>
                  <a:srgbClr val="0000FF"/>
                </a:solidFill>
                <a:latin typeface="Times New Roman"/>
                <a:cs typeface="Times New Roman"/>
              </a:rPr>
              <a:t>comfortable</a:t>
            </a:r>
            <a:r>
              <a:rPr lang="en-US" sz="2000" dirty="0">
                <a:latin typeface="Times New Roman"/>
                <a:cs typeface="Times New Roman"/>
              </a:rPr>
              <a:t> </a:t>
            </a:r>
            <a:r>
              <a:rPr lang="en-US" sz="2000" dirty="0">
                <a:solidFill>
                  <a:srgbClr val="0000FF"/>
                </a:solidFill>
                <a:latin typeface="Times New Roman"/>
                <a:cs typeface="Times New Roman"/>
              </a:rPr>
              <a:t>with</a:t>
            </a:r>
            <a:r>
              <a:rPr lang="en-US" sz="2000" dirty="0">
                <a:latin typeface="Times New Roman"/>
                <a:cs typeface="Times New Roman"/>
              </a:rPr>
              <a:t> the </a:t>
            </a:r>
            <a:r>
              <a:rPr lang="en-US" sz="2000" dirty="0">
                <a:solidFill>
                  <a:srgbClr val="0000FF"/>
                </a:solidFill>
                <a:latin typeface="Times New Roman"/>
                <a:cs typeface="Times New Roman"/>
              </a:rPr>
              <a:t>idea</a:t>
            </a:r>
            <a:r>
              <a:rPr lang="en-US" sz="2000" dirty="0">
                <a:latin typeface="Times New Roman"/>
                <a:cs typeface="Times New Roman"/>
              </a:rPr>
              <a:t> that a </a:t>
            </a:r>
            <a:r>
              <a:rPr lang="en-US" sz="2000" i="1" dirty="0">
                <a:solidFill>
                  <a:srgbClr val="0000FF"/>
                </a:solidFill>
                <a:latin typeface="Times New Roman"/>
                <a:cs typeface="Times New Roman"/>
              </a:rPr>
              <a:t>charge configuration </a:t>
            </a:r>
            <a:r>
              <a:rPr lang="en-US" sz="2000" dirty="0">
                <a:solidFill>
                  <a:srgbClr val="0000FF"/>
                </a:solidFill>
                <a:latin typeface="Times New Roman"/>
                <a:cs typeface="Times New Roman"/>
              </a:rPr>
              <a:t>will produce </a:t>
            </a:r>
            <a:r>
              <a:rPr lang="en-US" sz="2000" dirty="0">
                <a:latin typeface="Times New Roman"/>
                <a:cs typeface="Times New Roman"/>
              </a:rPr>
              <a:t>an </a:t>
            </a:r>
            <a:r>
              <a:rPr lang="en-US" sz="2000" dirty="0">
                <a:solidFill>
                  <a:srgbClr val="0000FF"/>
                </a:solidFill>
                <a:latin typeface="Times New Roman"/>
                <a:cs typeface="Times New Roman"/>
              </a:rPr>
              <a:t>electrical disturbance </a:t>
            </a:r>
            <a:r>
              <a:rPr lang="en-US" sz="2000" dirty="0">
                <a:latin typeface="Times New Roman"/>
                <a:cs typeface="Times New Roman"/>
              </a:rPr>
              <a:t>in its vicinity, and that </a:t>
            </a:r>
            <a:r>
              <a:rPr lang="en-US" sz="2000" dirty="0">
                <a:solidFill>
                  <a:srgbClr val="0000FF"/>
                </a:solidFill>
                <a:latin typeface="Times New Roman"/>
                <a:cs typeface="Times New Roman"/>
              </a:rPr>
              <a:t>knowing</a:t>
            </a:r>
            <a:r>
              <a:rPr lang="en-US" sz="2000" dirty="0">
                <a:latin typeface="Times New Roman"/>
                <a:cs typeface="Times New Roman"/>
              </a:rPr>
              <a:t> how much </a:t>
            </a:r>
            <a:r>
              <a:rPr lang="en-US" sz="2000" i="1" dirty="0">
                <a:solidFill>
                  <a:srgbClr val="FF0000"/>
                </a:solidFill>
                <a:latin typeface="Times New Roman"/>
                <a:cs typeface="Times New Roman"/>
              </a:rPr>
              <a:t>force per unit charge </a:t>
            </a:r>
            <a:r>
              <a:rPr lang="en-US" sz="2000" dirty="0">
                <a:latin typeface="Times New Roman"/>
                <a:cs typeface="Times New Roman"/>
              </a:rPr>
              <a:t>is provided to the region</a:t>
            </a: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Electric Potential Fields</a:t>
            </a:r>
            <a:endParaRPr lang="en-US" sz="2000" dirty="0">
              <a:latin typeface="Times New Roman"/>
              <a:cs typeface="Times New Roman"/>
            </a:endParaRPr>
          </a:p>
        </p:txBody>
      </p:sp>
      <p:grpSp>
        <p:nvGrpSpPr>
          <p:cNvPr id="4" name="Group 3"/>
          <p:cNvGrpSpPr/>
          <p:nvPr/>
        </p:nvGrpSpPr>
        <p:grpSpPr>
          <a:xfrm>
            <a:off x="6897688" y="1441450"/>
            <a:ext cx="368300" cy="368300"/>
            <a:chOff x="7010400" y="1295400"/>
            <a:chExt cx="368300" cy="368300"/>
          </a:xfrm>
        </p:grpSpPr>
        <p:sp>
          <p:nvSpPr>
            <p:cNvPr id="3" name="Oval 2"/>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4409" name="Equation" r:id="rId4" imgW="152400" imgH="177800" progId="Equation.DSMT4">
                    <p:embed/>
                  </p:oleObj>
                </mc:Choice>
                <mc:Fallback>
                  <p:oleObj name="Equation" r:id="rId4" imgW="152400" imgH="177800" progId="Equation.DSMT4">
                    <p:embed/>
                    <p:pic>
                      <p:nvPicPr>
                        <p:cNvPr id="13" name="Object 12"/>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8" name="Group 7"/>
          <p:cNvGrpSpPr/>
          <p:nvPr/>
        </p:nvGrpSpPr>
        <p:grpSpPr>
          <a:xfrm>
            <a:off x="6180138" y="723900"/>
            <a:ext cx="1808163" cy="1817687"/>
            <a:chOff x="6180138" y="762000"/>
            <a:chExt cx="1808163" cy="1817687"/>
          </a:xfrm>
        </p:grpSpPr>
        <p:grpSp>
          <p:nvGrpSpPr>
            <p:cNvPr id="7" name="Group 6"/>
            <p:cNvGrpSpPr/>
            <p:nvPr/>
          </p:nvGrpSpPr>
          <p:grpSpPr>
            <a:xfrm>
              <a:off x="6180138" y="762000"/>
              <a:ext cx="1804988" cy="1803400"/>
              <a:chOff x="6180138" y="762000"/>
              <a:chExt cx="1804988" cy="1803400"/>
            </a:xfrm>
          </p:grpSpPr>
          <p:cxnSp>
            <p:nvCxnSpPr>
              <p:cNvPr id="6" name="Straight Arrow Connector 5"/>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00000">
              <a:off x="6184107" y="775493"/>
              <a:ext cx="1804988" cy="1803400"/>
              <a:chOff x="6180138" y="762000"/>
              <a:chExt cx="1804988" cy="1803400"/>
            </a:xfrm>
          </p:grpSpPr>
          <p:cxnSp>
            <p:nvCxnSpPr>
              <p:cNvPr id="25" name="Straight Arrow Connector 24"/>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rot="1298036">
            <a:off x="6187868" y="724934"/>
            <a:ext cx="1808163" cy="1817687"/>
            <a:chOff x="6180138" y="762000"/>
            <a:chExt cx="1808163" cy="1817687"/>
          </a:xfrm>
        </p:grpSpPr>
        <p:grpSp>
          <p:nvGrpSpPr>
            <p:cNvPr id="31" name="Group 30"/>
            <p:cNvGrpSpPr/>
            <p:nvPr/>
          </p:nvGrpSpPr>
          <p:grpSpPr>
            <a:xfrm>
              <a:off x="6180138" y="762000"/>
              <a:ext cx="1804988" cy="1803400"/>
              <a:chOff x="6180138" y="762000"/>
              <a:chExt cx="1804988" cy="1803400"/>
            </a:xfrm>
          </p:grpSpPr>
          <p:cxnSp>
            <p:nvCxnSpPr>
              <p:cNvPr id="37" name="Straight Arrow Connector 36"/>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2700000">
              <a:off x="6184107" y="775493"/>
              <a:ext cx="1804988" cy="1803400"/>
              <a:chOff x="6180138" y="762000"/>
              <a:chExt cx="1804988" cy="1803400"/>
            </a:xfrm>
          </p:grpSpPr>
          <p:cxnSp>
            <p:nvCxnSpPr>
              <p:cNvPr id="33" name="Straight Arrow Connector 3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49" name="Object 48"/>
          <p:cNvGraphicFramePr>
            <a:graphicFrameLocks noChangeAspect="1"/>
          </p:cNvGraphicFramePr>
          <p:nvPr/>
        </p:nvGraphicFramePr>
        <p:xfrm>
          <a:off x="7740650" y="1960018"/>
          <a:ext cx="765175" cy="430213"/>
        </p:xfrm>
        <a:graphic>
          <a:graphicData uri="http://schemas.openxmlformats.org/presentationml/2006/ole">
            <mc:AlternateContent xmlns:mc="http://schemas.openxmlformats.org/markup-compatibility/2006">
              <mc:Choice xmlns:v="urn:schemas-microsoft-com:vml" Requires="v">
                <p:oleObj spid="_x0000_s14410" name="Equation" r:id="rId6" imgW="457200" imgH="254000" progId="Equation.DSMT4">
                  <p:embed/>
                </p:oleObj>
              </mc:Choice>
              <mc:Fallback>
                <p:oleObj name="Equation" r:id="rId6" imgW="457200" imgH="254000" progId="Equation.DSMT4">
                  <p:embed/>
                  <p:pic>
                    <p:nvPicPr>
                      <p:cNvPr id="49" name="Object 48"/>
                      <p:cNvPicPr/>
                      <p:nvPr/>
                    </p:nvPicPr>
                    <p:blipFill>
                      <a:blip r:embed="rId7"/>
                      <a:stretch>
                        <a:fillRect/>
                      </a:stretch>
                    </p:blipFill>
                    <p:spPr>
                      <a:xfrm>
                        <a:off x="7740650" y="1960018"/>
                        <a:ext cx="765175" cy="430213"/>
                      </a:xfrm>
                      <a:prstGeom prst="rect">
                        <a:avLst/>
                      </a:prstGeom>
                    </p:spPr>
                  </p:pic>
                </p:oleObj>
              </mc:Fallback>
            </mc:AlternateContent>
          </a:graphicData>
        </a:graphic>
      </p:graphicFrame>
      <p:sp>
        <p:nvSpPr>
          <p:cNvPr id="50" name="TextBox 49"/>
          <p:cNvSpPr txBox="1"/>
          <p:nvPr/>
        </p:nvSpPr>
        <p:spPr>
          <a:xfrm>
            <a:off x="254000" y="3656924"/>
            <a:ext cx="8647112" cy="523220"/>
          </a:xfrm>
          <a:prstGeom prst="rect">
            <a:avLst/>
          </a:prstGeom>
          <a:noFill/>
        </p:spPr>
        <p:txBody>
          <a:bodyPr wrap="square" rtlCol="0">
            <a:spAutoFit/>
          </a:bodyPr>
          <a:lstStyle/>
          <a:p>
            <a:r>
              <a:rPr lang="en-US" sz="2800" dirty="0">
                <a:solidFill>
                  <a:srgbClr val="FF0000"/>
                </a:solidFill>
                <a:latin typeface="Apple Chancery"/>
                <a:cs typeface="Apple Chancery"/>
              </a:rPr>
              <a:t>It’s time </a:t>
            </a:r>
            <a:r>
              <a:rPr lang="en-US" sz="2000" dirty="0">
                <a:latin typeface="Times New Roman"/>
                <a:cs typeface="Times New Roman"/>
              </a:rPr>
              <a:t>to consider </a:t>
            </a:r>
            <a:r>
              <a:rPr lang="en-US" sz="2000" dirty="0">
                <a:solidFill>
                  <a:srgbClr val="0000FF"/>
                </a:solidFill>
                <a:latin typeface="Times New Roman"/>
                <a:cs typeface="Times New Roman"/>
              </a:rPr>
              <a:t>another related field</a:t>
            </a:r>
            <a:r>
              <a:rPr lang="en-US" sz="2000" dirty="0">
                <a:latin typeface="Times New Roman"/>
                <a:cs typeface="Times New Roman"/>
              </a:rPr>
              <a:t>, one associated with </a:t>
            </a:r>
            <a:r>
              <a:rPr lang="en-US" sz="2000" i="1" dirty="0">
                <a:solidFill>
                  <a:srgbClr val="FF0000"/>
                </a:solidFill>
                <a:latin typeface="Times New Roman"/>
                <a:cs typeface="Times New Roman"/>
              </a:rPr>
              <a:t>energy</a:t>
            </a:r>
            <a:r>
              <a:rPr lang="en-US" sz="2000" dirty="0">
                <a:latin typeface="Times New Roman"/>
                <a:cs typeface="Times New Roman"/>
              </a:rPr>
              <a:t>.</a:t>
            </a:r>
          </a:p>
        </p:txBody>
      </p:sp>
      <p:sp>
        <p:nvSpPr>
          <p:cNvPr id="41" name="TextBox 40"/>
          <p:cNvSpPr txBox="1"/>
          <p:nvPr/>
        </p:nvSpPr>
        <p:spPr>
          <a:xfrm>
            <a:off x="215901" y="2533486"/>
            <a:ext cx="8675426" cy="1015663"/>
          </a:xfrm>
          <a:prstGeom prst="rect">
            <a:avLst/>
          </a:prstGeom>
          <a:noFill/>
        </p:spPr>
        <p:txBody>
          <a:bodyPr wrap="square" rtlCol="0">
            <a:spAutoFit/>
          </a:bodyPr>
          <a:lstStyle/>
          <a:p>
            <a:r>
              <a:rPr lang="en-US" sz="2000" dirty="0">
                <a:latin typeface="Times New Roman"/>
                <a:cs typeface="Times New Roman"/>
              </a:rPr>
              <a:t>around the </a:t>
            </a:r>
            <a:r>
              <a:rPr lang="en-US" sz="2000" dirty="0">
                <a:solidFill>
                  <a:srgbClr val="FF0000"/>
                </a:solidFill>
                <a:latin typeface="Times New Roman"/>
                <a:cs typeface="Times New Roman"/>
              </a:rPr>
              <a:t>field-producing charge </a:t>
            </a:r>
            <a:r>
              <a:rPr lang="en-US" sz="2000" dirty="0">
                <a:latin typeface="Times New Roman"/>
                <a:cs typeface="Times New Roman"/>
              </a:rPr>
              <a:t>(</a:t>
            </a:r>
            <a:r>
              <a:rPr lang="en-US" sz="2000" dirty="0">
                <a:solidFill>
                  <a:srgbClr val="0000FF"/>
                </a:solidFill>
                <a:latin typeface="Times New Roman"/>
                <a:cs typeface="Times New Roman"/>
              </a:rPr>
              <a:t>whether</a:t>
            </a:r>
            <a:r>
              <a:rPr lang="en-US" sz="2000" dirty="0">
                <a:latin typeface="Times New Roman"/>
                <a:cs typeface="Times New Roman"/>
              </a:rPr>
              <a:t> there be a </a:t>
            </a:r>
            <a:r>
              <a:rPr lang="en-US" sz="2000" dirty="0">
                <a:solidFill>
                  <a:srgbClr val="0000FF"/>
                </a:solidFill>
                <a:latin typeface="Times New Roman"/>
                <a:cs typeface="Times New Roman"/>
              </a:rPr>
              <a:t>secondary charge </a:t>
            </a:r>
            <a:r>
              <a:rPr lang="en-US" sz="2000" dirty="0">
                <a:latin typeface="Times New Roman"/>
                <a:cs typeface="Times New Roman"/>
              </a:rPr>
              <a:t>is in the region </a:t>
            </a:r>
            <a:r>
              <a:rPr lang="en-US" sz="2000" dirty="0">
                <a:solidFill>
                  <a:srgbClr val="0000FF"/>
                </a:solidFill>
                <a:latin typeface="Times New Roman"/>
                <a:cs typeface="Times New Roman"/>
              </a:rPr>
              <a:t>experiencing</a:t>
            </a:r>
            <a:r>
              <a:rPr lang="en-US" sz="2000" dirty="0">
                <a:latin typeface="Times New Roman"/>
                <a:cs typeface="Times New Roman"/>
              </a:rPr>
              <a:t> the force </a:t>
            </a:r>
            <a:r>
              <a:rPr lang="en-US" sz="2000" dirty="0">
                <a:solidFill>
                  <a:srgbClr val="0000FF"/>
                </a:solidFill>
                <a:latin typeface="Times New Roman"/>
                <a:cs typeface="Times New Roman"/>
              </a:rPr>
              <a:t>or not</a:t>
            </a:r>
            <a:r>
              <a:rPr lang="en-US" sz="2000" dirty="0">
                <a:latin typeface="Times New Roman"/>
                <a:cs typeface="Times New Roman"/>
              </a:rPr>
              <a:t>) in the form of an </a:t>
            </a:r>
            <a:r>
              <a:rPr lang="en-US" sz="2000" i="1" dirty="0">
                <a:solidFill>
                  <a:srgbClr val="FF0000"/>
                </a:solidFill>
                <a:latin typeface="Times New Roman"/>
                <a:cs typeface="Times New Roman"/>
              </a:rPr>
              <a:t>electric field </a:t>
            </a:r>
            <a:r>
              <a:rPr lang="en-US" sz="2000" dirty="0">
                <a:latin typeface="Times New Roman"/>
                <a:cs typeface="Times New Roman"/>
              </a:rPr>
              <a:t>is a </a:t>
            </a:r>
            <a:r>
              <a:rPr lang="en-US" sz="2000" dirty="0">
                <a:solidFill>
                  <a:srgbClr val="0000FF"/>
                </a:solidFill>
                <a:latin typeface="Times New Roman"/>
                <a:cs typeface="Times New Roman"/>
              </a:rPr>
              <a:t>useful idea </a:t>
            </a:r>
            <a:r>
              <a:rPr lang="en-US" sz="2000" dirty="0">
                <a:latin typeface="Times New Roman"/>
                <a:cs typeface="Times New Roman"/>
              </a:rPr>
              <a:t>to entertain.</a:t>
            </a:r>
          </a:p>
        </p:txBody>
      </p:sp>
      <p:sp>
        <p:nvSpPr>
          <p:cNvPr id="43" name="TextBox 42"/>
          <p:cNvSpPr txBox="1"/>
          <p:nvPr/>
        </p:nvSpPr>
        <p:spPr>
          <a:xfrm>
            <a:off x="254000" y="4359788"/>
            <a:ext cx="5829300" cy="1446550"/>
          </a:xfrm>
          <a:prstGeom prst="rect">
            <a:avLst/>
          </a:prstGeom>
          <a:noFill/>
        </p:spPr>
        <p:txBody>
          <a:bodyPr wrap="square" rtlCol="0">
            <a:spAutoFit/>
          </a:bodyPr>
          <a:lstStyle/>
          <a:p>
            <a:r>
              <a:rPr lang="en-US" sz="2800" dirty="0">
                <a:solidFill>
                  <a:srgbClr val="FF0000"/>
                </a:solidFill>
                <a:latin typeface="Apple Chancery"/>
                <a:cs typeface="Apple Chancery"/>
              </a:rPr>
              <a:t>If we release </a:t>
            </a:r>
            <a:r>
              <a:rPr lang="en-US" sz="2000" dirty="0">
                <a:latin typeface="Times New Roman"/>
                <a:cs typeface="Times New Roman"/>
              </a:rPr>
              <a:t>a </a:t>
            </a:r>
            <a:r>
              <a:rPr lang="en-US" sz="2000" dirty="0">
                <a:solidFill>
                  <a:srgbClr val="0000FF"/>
                </a:solidFill>
                <a:latin typeface="Times New Roman"/>
                <a:cs typeface="Times New Roman"/>
              </a:rPr>
              <a:t>test charge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(or </a:t>
            </a:r>
            <a:r>
              <a:rPr lang="en-US" sz="2000" i="1" dirty="0">
                <a:latin typeface="Times New Roman"/>
                <a:cs typeface="Times New Roman"/>
              </a:rPr>
              <a:t>any </a:t>
            </a:r>
            <a:r>
              <a:rPr lang="en-US" sz="2000" dirty="0">
                <a:latin typeface="Times New Roman"/>
                <a:cs typeface="Times New Roman"/>
              </a:rPr>
              <a:t>charge, for that matter) in the </a:t>
            </a:r>
            <a:r>
              <a:rPr lang="en-US" sz="2000" dirty="0">
                <a:solidFill>
                  <a:srgbClr val="0000FF"/>
                </a:solidFill>
                <a:latin typeface="Times New Roman"/>
                <a:cs typeface="Times New Roman"/>
              </a:rPr>
              <a:t>electrical disturbance </a:t>
            </a:r>
            <a:r>
              <a:rPr lang="en-US" sz="2000" dirty="0">
                <a:latin typeface="Times New Roman"/>
                <a:cs typeface="Times New Roman"/>
              </a:rPr>
              <a:t>generated by our </a:t>
            </a:r>
            <a:r>
              <a:rPr lang="en-US" sz="2000" i="1" dirty="0">
                <a:solidFill>
                  <a:srgbClr val="0000FF"/>
                </a:solidFill>
                <a:latin typeface="Times New Roman"/>
                <a:cs typeface="Times New Roman"/>
              </a:rPr>
              <a:t>field-producing charge</a:t>
            </a:r>
            <a:r>
              <a:rPr lang="en-US" sz="2000" dirty="0">
                <a:latin typeface="Times New Roman"/>
                <a:cs typeface="Times New Roman"/>
              </a:rPr>
              <a:t>, the </a:t>
            </a:r>
            <a:r>
              <a:rPr lang="en-US" sz="2000" dirty="0">
                <a:solidFill>
                  <a:srgbClr val="0000FF"/>
                </a:solidFill>
                <a:latin typeface="Times New Roman"/>
                <a:cs typeface="Times New Roman"/>
              </a:rPr>
              <a:t>test charge </a:t>
            </a:r>
            <a:r>
              <a:rPr lang="en-US" sz="2000" dirty="0">
                <a:solidFill>
                  <a:srgbClr val="FF0000"/>
                </a:solidFill>
                <a:latin typeface="Times New Roman"/>
                <a:cs typeface="Times New Roman"/>
              </a:rPr>
              <a:t>WILL ACCELERATE</a:t>
            </a:r>
            <a:r>
              <a:rPr lang="en-US" sz="2000" dirty="0">
                <a:latin typeface="Times New Roman"/>
                <a:cs typeface="Times New Roman"/>
              </a:rPr>
              <a:t>.  </a:t>
            </a:r>
          </a:p>
        </p:txBody>
      </p:sp>
      <p:grpSp>
        <p:nvGrpSpPr>
          <p:cNvPr id="44" name="Group 43"/>
          <p:cNvGrpSpPr/>
          <p:nvPr/>
        </p:nvGrpSpPr>
        <p:grpSpPr>
          <a:xfrm>
            <a:off x="6753395" y="4997449"/>
            <a:ext cx="368300" cy="368300"/>
            <a:chOff x="7010400" y="1295400"/>
            <a:chExt cx="368300" cy="368300"/>
          </a:xfrm>
        </p:grpSpPr>
        <p:sp>
          <p:nvSpPr>
            <p:cNvPr id="45" name="Oval 44"/>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4411" name="Equation" r:id="rId8" imgW="152400" imgH="177800" progId="Equation.DSMT4">
                    <p:embed/>
                  </p:oleObj>
                </mc:Choice>
                <mc:Fallback>
                  <p:oleObj name="Equation" r:id="rId8" imgW="152400" imgH="177800" progId="Equation.DSMT4">
                    <p:embed/>
                    <p:pic>
                      <p:nvPicPr>
                        <p:cNvPr id="54" name="Object 53"/>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55" name="Group 54"/>
          <p:cNvGrpSpPr/>
          <p:nvPr/>
        </p:nvGrpSpPr>
        <p:grpSpPr>
          <a:xfrm>
            <a:off x="6035845" y="4279899"/>
            <a:ext cx="1808163" cy="1817687"/>
            <a:chOff x="6180138" y="762000"/>
            <a:chExt cx="1808163" cy="1817687"/>
          </a:xfrm>
        </p:grpSpPr>
        <p:grpSp>
          <p:nvGrpSpPr>
            <p:cNvPr id="56" name="Group 55"/>
            <p:cNvGrpSpPr/>
            <p:nvPr/>
          </p:nvGrpSpPr>
          <p:grpSpPr>
            <a:xfrm>
              <a:off x="6180138" y="762000"/>
              <a:ext cx="1804988" cy="1803400"/>
              <a:chOff x="6180138" y="762000"/>
              <a:chExt cx="1804988" cy="1803400"/>
            </a:xfrm>
          </p:grpSpPr>
          <p:cxnSp>
            <p:nvCxnSpPr>
              <p:cNvPr id="62" name="Straight Arrow Connector 61"/>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rot="2700000">
              <a:off x="6184107" y="775493"/>
              <a:ext cx="1804988" cy="1803400"/>
              <a:chOff x="6180138" y="762000"/>
              <a:chExt cx="1804988" cy="1803400"/>
            </a:xfrm>
          </p:grpSpPr>
          <p:cxnSp>
            <p:nvCxnSpPr>
              <p:cNvPr id="58" name="Straight Arrow Connector 57"/>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p:cNvGrpSpPr/>
          <p:nvPr/>
        </p:nvGrpSpPr>
        <p:grpSpPr>
          <a:xfrm rot="1298036">
            <a:off x="6043575" y="4280933"/>
            <a:ext cx="1808163" cy="1817687"/>
            <a:chOff x="6180138" y="762000"/>
            <a:chExt cx="1808163" cy="1817687"/>
          </a:xfrm>
        </p:grpSpPr>
        <p:grpSp>
          <p:nvGrpSpPr>
            <p:cNvPr id="67" name="Group 66"/>
            <p:cNvGrpSpPr/>
            <p:nvPr/>
          </p:nvGrpSpPr>
          <p:grpSpPr>
            <a:xfrm>
              <a:off x="6180138" y="762000"/>
              <a:ext cx="1804988" cy="1803400"/>
              <a:chOff x="6180138" y="762000"/>
              <a:chExt cx="1804988" cy="1803400"/>
            </a:xfrm>
          </p:grpSpPr>
          <p:cxnSp>
            <p:nvCxnSpPr>
              <p:cNvPr id="73" name="Straight Arrow Connector 7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rot="2700000">
              <a:off x="6184107" y="775493"/>
              <a:ext cx="1804988" cy="1803400"/>
              <a:chOff x="6180138" y="762000"/>
              <a:chExt cx="1804988" cy="1803400"/>
            </a:xfrm>
          </p:grpSpPr>
          <p:cxnSp>
            <p:nvCxnSpPr>
              <p:cNvPr id="69" name="Straight Arrow Connector 6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78" name="Object 77"/>
          <p:cNvGraphicFramePr>
            <a:graphicFrameLocks noChangeAspect="1"/>
          </p:cNvGraphicFramePr>
          <p:nvPr>
            <p:extLst>
              <p:ext uri="{D42A27DB-BD31-4B8C-83A1-F6EECF244321}">
                <p14:modId xmlns:p14="http://schemas.microsoft.com/office/powerpoint/2010/main" val="982112165"/>
              </p:ext>
            </p:extLst>
          </p:nvPr>
        </p:nvGraphicFramePr>
        <p:xfrm>
          <a:off x="7368207" y="5403849"/>
          <a:ext cx="211138" cy="279400"/>
        </p:xfrm>
        <a:graphic>
          <a:graphicData uri="http://schemas.openxmlformats.org/presentationml/2006/ole">
            <mc:AlternateContent xmlns:mc="http://schemas.openxmlformats.org/markup-compatibility/2006">
              <mc:Choice xmlns:v="urn:schemas-microsoft-com:vml" Requires="v">
                <p:oleObj spid="_x0000_s14412" name="Equation" r:id="rId9" imgW="127000" imgH="165100" progId="Equation.DSMT4">
                  <p:embed/>
                </p:oleObj>
              </mc:Choice>
              <mc:Fallback>
                <p:oleObj name="Equation" r:id="rId9" imgW="127000" imgH="165100" progId="Equation.DSMT4">
                  <p:embed/>
                  <p:pic>
                    <p:nvPicPr>
                      <p:cNvPr id="78" name="Object 77"/>
                      <p:cNvPicPr/>
                      <p:nvPr/>
                    </p:nvPicPr>
                    <p:blipFill>
                      <a:blip r:embed="rId10"/>
                      <a:stretch>
                        <a:fillRect/>
                      </a:stretch>
                    </p:blipFill>
                    <p:spPr>
                      <a:xfrm>
                        <a:off x="7368207" y="5403849"/>
                        <a:ext cx="211138" cy="279400"/>
                      </a:xfrm>
                      <a:prstGeom prst="rect">
                        <a:avLst/>
                      </a:prstGeom>
                    </p:spPr>
                  </p:pic>
                </p:oleObj>
              </mc:Fallback>
            </mc:AlternateContent>
          </a:graphicData>
        </a:graphic>
      </p:graphicFrame>
      <p:cxnSp>
        <p:nvCxnSpPr>
          <p:cNvPr id="9" name="Straight Arrow Connector 8"/>
          <p:cNvCxnSpPr/>
          <p:nvPr/>
        </p:nvCxnSpPr>
        <p:spPr>
          <a:xfrm>
            <a:off x="7579345" y="5597895"/>
            <a:ext cx="408132" cy="2917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027342" y="5538332"/>
            <a:ext cx="1101572" cy="738664"/>
          </a:xfrm>
          <a:prstGeom prst="rect">
            <a:avLst/>
          </a:prstGeom>
          <a:noFill/>
        </p:spPr>
        <p:txBody>
          <a:bodyPr wrap="square" rtlCol="0">
            <a:spAutoFit/>
          </a:bodyPr>
          <a:lstStyle/>
          <a:p>
            <a:r>
              <a:rPr lang="en-US" sz="1400" dirty="0">
                <a:solidFill>
                  <a:srgbClr val="FF0000"/>
                </a:solidFill>
              </a:rPr>
              <a:t>will  </a:t>
            </a:r>
          </a:p>
          <a:p>
            <a:r>
              <a:rPr lang="en-US" sz="1400" dirty="0">
                <a:solidFill>
                  <a:srgbClr val="FF0000"/>
                </a:solidFill>
              </a:rPr>
              <a:t>accelerate,</a:t>
            </a:r>
          </a:p>
          <a:p>
            <a:r>
              <a:rPr lang="en-US" sz="1400" dirty="0">
                <a:solidFill>
                  <a:srgbClr val="FF0000"/>
                </a:solidFill>
              </a:rPr>
              <a:t>has energy</a:t>
            </a:r>
          </a:p>
        </p:txBody>
      </p:sp>
    </p:spTree>
    <p:extLst>
      <p:ext uri="{BB962C8B-B14F-4D97-AF65-F5344CB8AC3E}">
        <p14:creationId xmlns:p14="http://schemas.microsoft.com/office/powerpoint/2010/main" val="10132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0">
                                            <p:txEl>
                                              <p:pRg st="0" end="0"/>
                                            </p:txEl>
                                          </p:spTgt>
                                        </p:tgtEl>
                                        <p:attrNameLst>
                                          <p:attrName>style.visibility</p:attrName>
                                        </p:attrNameLst>
                                      </p:cBhvr>
                                      <p:to>
                                        <p:strVal val="visible"/>
                                      </p:to>
                                    </p:set>
                                    <p:animEffect transition="in" filter="dissolve">
                                      <p:cBhvr>
                                        <p:cTn id="18" dur="500"/>
                                        <p:tgtEl>
                                          <p:spTgt spid="5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ssolve">
                                      <p:cBhvr>
                                        <p:cTn id="23" dur="500"/>
                                        <p:tgtEl>
                                          <p:spTgt spid="44"/>
                                        </p:tgtEl>
                                      </p:cBhvr>
                                    </p:animEffect>
                                  </p:childTnLst>
                                </p:cTn>
                              </p:par>
                              <p:par>
                                <p:cTn id="24" presetID="9"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par>
                                <p:cTn id="27" presetID="9"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dissolve">
                                      <p:cBhvr>
                                        <p:cTn id="29" dur="500"/>
                                        <p:tgtEl>
                                          <p:spTgt spid="66"/>
                                        </p:tgtEl>
                                      </p:cBhvr>
                                    </p:animEffect>
                                  </p:childTnLst>
                                </p:cTn>
                              </p:par>
                              <p:par>
                                <p:cTn id="30" presetID="9" presetClass="entr" presetSubtype="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dissolve">
                                      <p:cBhvr>
                                        <p:cTn id="32" dur="500"/>
                                        <p:tgtEl>
                                          <p:spTgt spid="78"/>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vs potential energy</a:t>
            </a:r>
          </a:p>
        </p:txBody>
      </p:sp>
      <p:sp>
        <p:nvSpPr>
          <p:cNvPr id="3" name="Content Placeholder 2"/>
          <p:cNvSpPr>
            <a:spLocks noGrp="1"/>
          </p:cNvSpPr>
          <p:nvPr>
            <p:ph idx="1"/>
          </p:nvPr>
        </p:nvSpPr>
        <p:spPr>
          <a:xfrm>
            <a:off x="137161" y="1298222"/>
            <a:ext cx="8902667" cy="1063978"/>
          </a:xfrm>
        </p:spPr>
        <p:txBody>
          <a:bodyPr>
            <a:normAutofit lnSpcReduction="10000"/>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Electric field lines </a:t>
            </a:r>
            <a:r>
              <a:rPr lang="en-US" sz="2000" dirty="0"/>
              <a:t>always point from </a:t>
            </a:r>
            <a:r>
              <a:rPr lang="en-US" sz="2000" dirty="0">
                <a:solidFill>
                  <a:srgbClr val="FF0000"/>
                </a:solidFill>
              </a:rPr>
              <a:t>high potential to low potential </a:t>
            </a:r>
            <a:r>
              <a:rPr lang="en-US" sz="2000" dirty="0"/>
              <a:t>--&gt; this is regardless of whether there is a positive, negative, or no charge present at that location at any time</a:t>
            </a:r>
          </a:p>
        </p:txBody>
      </p:sp>
      <p:grpSp>
        <p:nvGrpSpPr>
          <p:cNvPr id="6" name="Group 5"/>
          <p:cNvGrpSpPr/>
          <p:nvPr/>
        </p:nvGrpSpPr>
        <p:grpSpPr>
          <a:xfrm>
            <a:off x="5511800" y="2841176"/>
            <a:ext cx="2565400" cy="2908300"/>
            <a:chOff x="533400" y="2193476"/>
            <a:chExt cx="2565400" cy="290830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93476"/>
              <a:ext cx="25654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3221708"/>
              <a:ext cx="1485900" cy="469900"/>
            </a:xfrm>
            <a:prstGeom prst="rect">
              <a:avLst/>
            </a:prstGeom>
          </p:spPr>
        </p:pic>
      </p:grpSp>
      <p:sp>
        <p:nvSpPr>
          <p:cNvPr id="7" name="TextBox 6"/>
          <p:cNvSpPr txBox="1"/>
          <p:nvPr/>
        </p:nvSpPr>
        <p:spPr>
          <a:xfrm>
            <a:off x="5638800" y="3002664"/>
            <a:ext cx="336550" cy="2585323"/>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8" name="TextBox 7"/>
          <p:cNvSpPr txBox="1"/>
          <p:nvPr/>
        </p:nvSpPr>
        <p:spPr>
          <a:xfrm>
            <a:off x="7597775" y="3002663"/>
            <a:ext cx="336550" cy="2585323"/>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9" name="TextBox 8"/>
          <p:cNvSpPr txBox="1"/>
          <p:nvPr/>
        </p:nvSpPr>
        <p:spPr>
          <a:xfrm>
            <a:off x="5372100" y="2183814"/>
            <a:ext cx="88980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High V                         Low V</a:t>
            </a:r>
          </a:p>
        </p:txBody>
      </p:sp>
      <p:sp>
        <p:nvSpPr>
          <p:cNvPr id="10" name="Content Placeholder 2"/>
          <p:cNvSpPr txBox="1">
            <a:spLocks/>
          </p:cNvSpPr>
          <p:nvPr/>
        </p:nvSpPr>
        <p:spPr>
          <a:xfrm>
            <a:off x="200267" y="2506979"/>
            <a:ext cx="4814646" cy="30526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solidFill>
                  <a:srgbClr val="FF0000"/>
                </a:solidFill>
                <a:latin typeface="Apple Chancery" panose="03020702040506060504" pitchFamily="66" charset="-79"/>
                <a:cs typeface="Apple Chancery" panose="03020702040506060504" pitchFamily="66" charset="-79"/>
              </a:rPr>
              <a:t>Where high U</a:t>
            </a:r>
            <a:r>
              <a:rPr lang="en-US" baseline="-25000" dirty="0">
                <a:solidFill>
                  <a:srgbClr val="FF0000"/>
                </a:solidFill>
                <a:latin typeface="Apple Chancery" panose="03020702040506060504" pitchFamily="66" charset="-79"/>
                <a:cs typeface="Apple Chancery" panose="03020702040506060504" pitchFamily="66" charset="-79"/>
              </a:rPr>
              <a:t>E</a:t>
            </a:r>
            <a:r>
              <a:rPr lang="en-US" dirty="0">
                <a:solidFill>
                  <a:srgbClr val="FF0000"/>
                </a:solidFill>
                <a:latin typeface="Apple Chancery" panose="03020702040506060504" pitchFamily="66" charset="-79"/>
                <a:cs typeface="Apple Chancery" panose="03020702040506060504" pitchFamily="66" charset="-79"/>
              </a:rPr>
              <a:t> is</a:t>
            </a:r>
            <a:r>
              <a:rPr lang="en-US" dirty="0">
                <a:latin typeface="Times New Roman" panose="02020603050405020304" pitchFamily="18" charset="0"/>
                <a:cs typeface="Times New Roman" panose="02020603050405020304" pitchFamily="18" charset="0"/>
              </a:rPr>
              <a:t>, however, </a:t>
            </a:r>
            <a:r>
              <a:rPr lang="en-US" dirty="0">
                <a:solidFill>
                  <a:srgbClr val="1D46D1"/>
                </a:solidFill>
                <a:latin typeface="Times New Roman" panose="02020603050405020304" pitchFamily="18" charset="0"/>
                <a:cs typeface="Times New Roman" panose="02020603050405020304" pitchFamily="18" charset="0"/>
              </a:rPr>
              <a:t>depends on whether the charge feeling the effect is positive or negative charge</a:t>
            </a:r>
            <a:r>
              <a:rPr lang="en-US" dirty="0">
                <a:latin typeface="Times New Roman" panose="02020603050405020304" pitchFamily="18" charset="0"/>
                <a:cs typeface="Times New Roman" panose="02020603050405020304" pitchFamily="18" charset="0"/>
              </a:rPr>
              <a:t>!</a:t>
            </a:r>
          </a:p>
          <a:p>
            <a:pPr lvl="1"/>
            <a:r>
              <a:rPr lang="en-US" dirty="0">
                <a:solidFill>
                  <a:srgbClr val="FF0000"/>
                </a:solidFill>
                <a:latin typeface="Apple Chancery" panose="03020702040506060504" pitchFamily="66" charset="-79"/>
                <a:cs typeface="Apple Chancery" panose="03020702040506060504" pitchFamily="66" charset="-79"/>
              </a:rPr>
              <a:t>The high U</a:t>
            </a:r>
            <a:r>
              <a:rPr lang="en-US" baseline="-25000" dirty="0">
                <a:solidFill>
                  <a:srgbClr val="FF0000"/>
                </a:solidFill>
                <a:latin typeface="Apple Chancery" panose="03020702040506060504" pitchFamily="66" charset="-79"/>
                <a:cs typeface="Apple Chancery" panose="03020702040506060504" pitchFamily="66" charset="-79"/>
              </a:rPr>
              <a:t>E</a:t>
            </a:r>
            <a:r>
              <a:rPr lang="en-US" dirty="0">
                <a:solidFill>
                  <a:srgbClr val="FF0000"/>
                </a:solidFill>
                <a:latin typeface="Apple Chancery" panose="03020702040506060504" pitchFamily="66" charset="-79"/>
                <a:cs typeface="Apple Chancery" panose="03020702040506060504" pitchFamily="66" charset="-79"/>
              </a:rPr>
              <a:t> position </a:t>
            </a:r>
            <a:r>
              <a:rPr lang="en-US" dirty="0">
                <a:solidFill>
                  <a:srgbClr val="1D46D1"/>
                </a:solidFill>
                <a:latin typeface="Times New Roman" panose="02020603050405020304" pitchFamily="18" charset="0"/>
                <a:cs typeface="Times New Roman" panose="02020603050405020304" pitchFamily="18" charset="0"/>
              </a:rPr>
              <a:t>for a </a:t>
            </a:r>
            <a:r>
              <a:rPr lang="en-US" b="1" dirty="0">
                <a:solidFill>
                  <a:srgbClr val="1D46D1"/>
                </a:solidFill>
                <a:latin typeface="Times New Roman" panose="02020603050405020304" pitchFamily="18" charset="0"/>
                <a:cs typeface="Times New Roman" panose="02020603050405020304" pitchFamily="18" charset="0"/>
              </a:rPr>
              <a:t>positive</a:t>
            </a:r>
            <a:r>
              <a:rPr lang="en-US" dirty="0">
                <a:solidFill>
                  <a:srgbClr val="1D46D1"/>
                </a:solidFill>
                <a:latin typeface="Times New Roman" panose="02020603050405020304" pitchFamily="18" charset="0"/>
                <a:cs typeface="Times New Roman" panose="02020603050405020304" pitchFamily="18" charset="0"/>
              </a:rPr>
              <a:t> charge </a:t>
            </a:r>
            <a:r>
              <a:rPr lang="en-US" dirty="0">
                <a:latin typeface="Times New Roman" panose="02020603050405020304" pitchFamily="18" charset="0"/>
                <a:cs typeface="Times New Roman" panose="02020603050405020304" pitchFamily="18" charset="0"/>
              </a:rPr>
              <a:t>is the high V plate -- it wants to go towards the low voltage (negative) plate</a:t>
            </a:r>
          </a:p>
          <a:p>
            <a:pPr lvl="1"/>
            <a:r>
              <a:rPr lang="en-US" dirty="0">
                <a:solidFill>
                  <a:srgbClr val="FF0000"/>
                </a:solidFill>
                <a:latin typeface="Apple Chancery" panose="03020702040506060504" pitchFamily="66" charset="-79"/>
                <a:cs typeface="Apple Chancery" panose="03020702040506060504" pitchFamily="66" charset="-79"/>
              </a:rPr>
              <a:t>The high U</a:t>
            </a:r>
            <a:r>
              <a:rPr lang="en-US" baseline="-25000" dirty="0">
                <a:solidFill>
                  <a:srgbClr val="FF0000"/>
                </a:solidFill>
                <a:latin typeface="Apple Chancery" panose="03020702040506060504" pitchFamily="66" charset="-79"/>
                <a:cs typeface="Apple Chancery" panose="03020702040506060504" pitchFamily="66" charset="-79"/>
              </a:rPr>
              <a:t>E</a:t>
            </a:r>
            <a:r>
              <a:rPr lang="en-US" dirty="0">
                <a:solidFill>
                  <a:srgbClr val="FF0000"/>
                </a:solidFill>
                <a:latin typeface="Apple Chancery" panose="03020702040506060504" pitchFamily="66" charset="-79"/>
                <a:cs typeface="Apple Chancery" panose="03020702040506060504" pitchFamily="66" charset="-79"/>
              </a:rPr>
              <a:t> position </a:t>
            </a:r>
            <a:r>
              <a:rPr lang="en-US" dirty="0">
                <a:solidFill>
                  <a:srgbClr val="1D46D1"/>
                </a:solidFill>
                <a:latin typeface="Times New Roman" panose="02020603050405020304" pitchFamily="18" charset="0"/>
                <a:cs typeface="Times New Roman" panose="02020603050405020304" pitchFamily="18" charset="0"/>
              </a:rPr>
              <a:t>for a </a:t>
            </a:r>
            <a:r>
              <a:rPr lang="en-US" b="1" dirty="0">
                <a:solidFill>
                  <a:srgbClr val="1D46D1"/>
                </a:solidFill>
                <a:latin typeface="Times New Roman" panose="02020603050405020304" pitchFamily="18" charset="0"/>
                <a:cs typeface="Times New Roman" panose="02020603050405020304" pitchFamily="18" charset="0"/>
              </a:rPr>
              <a:t>negative</a:t>
            </a:r>
            <a:r>
              <a:rPr lang="en-US" dirty="0">
                <a:solidFill>
                  <a:srgbClr val="1D46D1"/>
                </a:solidFill>
                <a:latin typeface="Times New Roman" panose="02020603050405020304" pitchFamily="18" charset="0"/>
                <a:cs typeface="Times New Roman" panose="02020603050405020304" pitchFamily="18" charset="0"/>
              </a:rPr>
              <a:t> charge </a:t>
            </a:r>
            <a:r>
              <a:rPr lang="en-US" dirty="0">
                <a:latin typeface="Times New Roman" panose="02020603050405020304" pitchFamily="18" charset="0"/>
                <a:cs typeface="Times New Roman" panose="02020603050405020304" pitchFamily="18" charset="0"/>
              </a:rPr>
              <a:t>is the low V plate -- it wants to go towards the high V (positive) plate</a:t>
            </a:r>
          </a:p>
        </p:txBody>
      </p:sp>
      <p:sp>
        <p:nvSpPr>
          <p:cNvPr id="11" name="TextBox 10"/>
          <p:cNvSpPr txBox="1"/>
          <p:nvPr/>
        </p:nvSpPr>
        <p:spPr>
          <a:xfrm>
            <a:off x="5138737" y="5745851"/>
            <a:ext cx="133667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High U</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for a + charge</a:t>
            </a:r>
          </a:p>
        </p:txBody>
      </p:sp>
      <p:sp>
        <p:nvSpPr>
          <p:cNvPr id="12" name="TextBox 11"/>
          <p:cNvSpPr txBox="1"/>
          <p:nvPr/>
        </p:nvSpPr>
        <p:spPr>
          <a:xfrm>
            <a:off x="7097712" y="5745851"/>
            <a:ext cx="133667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High U</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for a - charge</a:t>
            </a:r>
          </a:p>
        </p:txBody>
      </p:sp>
      <p:sp>
        <p:nvSpPr>
          <p:cNvPr id="13" name="TextBox 12">
            <a:extLst>
              <a:ext uri="{FF2B5EF4-FFF2-40B4-BE49-F238E27FC236}">
                <a16:creationId xmlns:a16="http://schemas.microsoft.com/office/drawing/2014/main" id="{CF63E896-517D-1549-B084-AF631D6D5DA8}"/>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20.) </a:t>
            </a:r>
          </a:p>
        </p:txBody>
      </p:sp>
    </p:spTree>
    <p:extLst>
      <p:ext uri="{BB962C8B-B14F-4D97-AF65-F5344CB8AC3E}">
        <p14:creationId xmlns:p14="http://schemas.microsoft.com/office/powerpoint/2010/main" val="203199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91"/>
          </a:xfrm>
        </p:spPr>
        <p:txBody>
          <a:bodyPr/>
          <a:lstStyle/>
          <a:p>
            <a:r>
              <a:rPr lang="en-US" dirty="0"/>
              <a:t>Another quick example</a:t>
            </a:r>
          </a:p>
        </p:txBody>
      </p:sp>
      <p:sp>
        <p:nvSpPr>
          <p:cNvPr id="3" name="Content Placeholder 2"/>
          <p:cNvSpPr>
            <a:spLocks noGrp="1"/>
          </p:cNvSpPr>
          <p:nvPr>
            <p:ph idx="1"/>
          </p:nvPr>
        </p:nvSpPr>
        <p:spPr>
          <a:xfrm>
            <a:off x="457200" y="1166018"/>
            <a:ext cx="8561706" cy="4525963"/>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An electron </a:t>
            </a:r>
            <a:r>
              <a:rPr lang="en-US" sz="2000" dirty="0">
                <a:solidFill>
                  <a:srgbClr val="FF0000"/>
                </a:solidFill>
              </a:rPr>
              <a:t>(</a:t>
            </a:r>
            <a:r>
              <a:rPr lang="en-US" sz="2000" i="1" dirty="0">
                <a:solidFill>
                  <a:srgbClr val="FF0000"/>
                </a:solidFill>
              </a:rPr>
              <a:t>e</a:t>
            </a:r>
            <a:r>
              <a:rPr lang="en-US" sz="2000" i="1" baseline="30000" dirty="0">
                <a:solidFill>
                  <a:srgbClr val="FF0000"/>
                </a:solidFill>
              </a:rPr>
              <a:t>-</a:t>
            </a:r>
            <a:r>
              <a:rPr lang="en-US" sz="2000" dirty="0">
                <a:solidFill>
                  <a:srgbClr val="FF0000"/>
                </a:solidFill>
              </a:rPr>
              <a:t>)</a:t>
            </a:r>
            <a:r>
              <a:rPr lang="en-US" sz="2000" dirty="0"/>
              <a:t> </a:t>
            </a:r>
            <a:r>
              <a:rPr lang="en-US" sz="2000" dirty="0">
                <a:latin typeface="Times New Roman"/>
                <a:cs typeface="Times New Roman"/>
              </a:rPr>
              <a:t>in a TV picture tube is accelerated from rest through a potential difference of 5000 V. The mass of an electron is 9.11 x 10</a:t>
            </a:r>
            <a:r>
              <a:rPr lang="en-US" sz="2000" baseline="30000" dirty="0">
                <a:latin typeface="Times New Roman"/>
                <a:cs typeface="Times New Roman"/>
              </a:rPr>
              <a:t>-31</a:t>
            </a:r>
            <a:r>
              <a:rPr lang="en-US" sz="2000" dirty="0">
                <a:latin typeface="Times New Roman"/>
                <a:cs typeface="Times New Roman"/>
              </a:rPr>
              <a:t> kg.</a:t>
            </a:r>
            <a:endParaRPr lang="en-US" sz="2000" dirty="0"/>
          </a:p>
          <a:p>
            <a:pPr marL="2514600" lvl="1" indent="0">
              <a:buNone/>
            </a:pPr>
            <a:r>
              <a:rPr lang="en-US" dirty="0">
                <a:solidFill>
                  <a:srgbClr val="FF0000"/>
                </a:solidFill>
                <a:latin typeface="Times New Roman"/>
                <a:cs typeface="Times New Roman"/>
              </a:rPr>
              <a:t>       </a:t>
            </a:r>
            <a:r>
              <a:rPr lang="en-US" dirty="0">
                <a:solidFill>
                  <a:srgbClr val="FF0000"/>
                </a:solidFill>
                <a:latin typeface="Apple Chancery" panose="03020702040506060504" pitchFamily="66" charset="-79"/>
                <a:cs typeface="Apple Chancery" panose="03020702040506060504" pitchFamily="66" charset="-79"/>
              </a:rPr>
              <a:t>What is</a:t>
            </a:r>
            <a:r>
              <a:rPr lang="en-US" dirty="0">
                <a:latin typeface="Times New Roman"/>
                <a:cs typeface="Times New Roman"/>
              </a:rPr>
              <a:t> the change in U of the electron?</a:t>
            </a:r>
          </a:p>
          <a:p>
            <a:pPr lvl="1"/>
            <a:endParaRPr lang="en-US" dirty="0">
              <a:latin typeface="Times New Roman"/>
              <a:cs typeface="Times New Roman"/>
            </a:endParaRPr>
          </a:p>
          <a:p>
            <a:pPr lvl="1"/>
            <a:endParaRPr lang="en-US" dirty="0">
              <a:latin typeface="Times New Roman"/>
              <a:cs typeface="Times New Roman"/>
            </a:endParaRPr>
          </a:p>
          <a:p>
            <a:pPr lvl="1"/>
            <a:endParaRPr lang="en-US" dirty="0">
              <a:latin typeface="Times New Roman"/>
              <a:cs typeface="Times New Roman"/>
            </a:endParaRPr>
          </a:p>
          <a:p>
            <a:pPr marL="457200" lvl="1" indent="0">
              <a:buNone/>
            </a:pPr>
            <a:endParaRPr lang="en-US" dirty="0">
              <a:latin typeface="Times New Roman"/>
              <a:cs typeface="Times New Roman"/>
            </a:endParaRPr>
          </a:p>
          <a:p>
            <a:pPr marL="2514600" lvl="1" indent="0">
              <a:buNone/>
            </a:pPr>
            <a:r>
              <a:rPr lang="en-US" dirty="0">
                <a:solidFill>
                  <a:srgbClr val="FF0000"/>
                </a:solidFill>
                <a:latin typeface="Times New Roman"/>
                <a:cs typeface="Times New Roman"/>
              </a:rPr>
              <a:t>         </a:t>
            </a:r>
            <a:r>
              <a:rPr lang="en-US" dirty="0">
                <a:solidFill>
                  <a:srgbClr val="FF0000"/>
                </a:solidFill>
                <a:latin typeface="Apple Chancery" panose="03020702040506060504" pitchFamily="66" charset="-79"/>
                <a:cs typeface="Apple Chancery" panose="03020702040506060504" pitchFamily="66" charset="-79"/>
              </a:rPr>
              <a:t>What is </a:t>
            </a:r>
            <a:r>
              <a:rPr lang="en-US" dirty="0">
                <a:latin typeface="Times New Roman"/>
                <a:cs typeface="Times New Roman"/>
              </a:rPr>
              <a:t>the final speed of the electron?</a:t>
            </a:r>
          </a:p>
        </p:txBody>
      </p:sp>
      <p:sp>
        <p:nvSpPr>
          <p:cNvPr id="7" name="TextBox 6"/>
          <p:cNvSpPr txBox="1"/>
          <p:nvPr/>
        </p:nvSpPr>
        <p:spPr>
          <a:xfrm>
            <a:off x="203158" y="5234378"/>
            <a:ext cx="4477622" cy="1200329"/>
          </a:xfrm>
          <a:prstGeom prst="rect">
            <a:avLst/>
          </a:prstGeom>
          <a:noFill/>
        </p:spPr>
        <p:txBody>
          <a:bodyPr wrap="square" rtlCol="0">
            <a:spAutoFit/>
          </a:bodyPr>
          <a:lstStyle/>
          <a:p>
            <a:r>
              <a:rPr lang="en-US" dirty="0">
                <a:solidFill>
                  <a:srgbClr val="FF0000"/>
                </a:solidFill>
                <a:latin typeface="Apple Chancery"/>
                <a:cs typeface="Apple Chancery"/>
              </a:rPr>
              <a:t>*</a:t>
            </a:r>
            <a:r>
              <a:rPr lang="en-US" dirty="0" err="1">
                <a:solidFill>
                  <a:srgbClr val="FF0000"/>
                </a:solidFill>
                <a:latin typeface="Apple Chancery"/>
                <a:cs typeface="Apple Chancery"/>
              </a:rPr>
              <a:t>Fletch’s</a:t>
            </a:r>
            <a:r>
              <a:rPr lang="en-US" dirty="0">
                <a:solidFill>
                  <a:srgbClr val="FF0000"/>
                </a:solidFill>
                <a:latin typeface="Apple Chancery"/>
                <a:cs typeface="Apple Chancery"/>
              </a:rPr>
              <a:t> note: </a:t>
            </a:r>
            <a:r>
              <a:rPr lang="en-US" dirty="0">
                <a:latin typeface="Times New Roman"/>
                <a:cs typeface="Times New Roman"/>
              </a:rPr>
              <a:t>An </a:t>
            </a:r>
            <a:r>
              <a:rPr lang="en-US" dirty="0">
                <a:solidFill>
                  <a:srgbClr val="0000FF"/>
                </a:solidFill>
                <a:latin typeface="Times New Roman"/>
                <a:cs typeface="Times New Roman"/>
              </a:rPr>
              <a:t>electron-volt (</a:t>
            </a:r>
            <a:r>
              <a:rPr lang="en-US" dirty="0" err="1">
                <a:solidFill>
                  <a:srgbClr val="0000FF"/>
                </a:solidFill>
                <a:latin typeface="Times New Roman"/>
                <a:cs typeface="Times New Roman"/>
              </a:rPr>
              <a:t>eV</a:t>
            </a:r>
            <a:r>
              <a:rPr lang="en-US" dirty="0">
                <a:solidFill>
                  <a:srgbClr val="0000FF"/>
                </a:solidFill>
                <a:latin typeface="Times New Roman"/>
                <a:cs typeface="Times New Roman"/>
              </a:rPr>
              <a:t>) </a:t>
            </a:r>
            <a:r>
              <a:rPr lang="en-US" dirty="0">
                <a:latin typeface="Times New Roman"/>
                <a:cs typeface="Times New Roman"/>
              </a:rPr>
              <a:t>is defined as the </a:t>
            </a:r>
            <a:r>
              <a:rPr lang="en-US" dirty="0">
                <a:solidFill>
                  <a:srgbClr val="0000FF"/>
                </a:solidFill>
                <a:latin typeface="Times New Roman"/>
                <a:cs typeface="Times New Roman"/>
              </a:rPr>
              <a:t>amount of energy </a:t>
            </a:r>
            <a:r>
              <a:rPr lang="en-US" dirty="0">
                <a:latin typeface="Times New Roman"/>
                <a:cs typeface="Times New Roman"/>
              </a:rPr>
              <a:t>an </a:t>
            </a:r>
            <a:r>
              <a:rPr lang="en-US" dirty="0">
                <a:solidFill>
                  <a:srgbClr val="FF0000"/>
                </a:solidFill>
                <a:latin typeface="Times New Roman"/>
                <a:cs typeface="Times New Roman"/>
              </a:rPr>
              <a:t>electron</a:t>
            </a:r>
            <a:r>
              <a:rPr lang="en-US" dirty="0">
                <a:latin typeface="Times New Roman"/>
                <a:cs typeface="Times New Roman"/>
              </a:rPr>
              <a:t> </a:t>
            </a:r>
            <a:r>
              <a:rPr lang="en-US" dirty="0">
                <a:solidFill>
                  <a:srgbClr val="0000FF"/>
                </a:solidFill>
                <a:latin typeface="Times New Roman"/>
                <a:cs typeface="Times New Roman"/>
              </a:rPr>
              <a:t>picks up </a:t>
            </a:r>
            <a:r>
              <a:rPr lang="en-US" dirty="0">
                <a:latin typeface="Times New Roman"/>
                <a:cs typeface="Times New Roman"/>
              </a:rPr>
              <a:t>when </a:t>
            </a:r>
            <a:r>
              <a:rPr lang="en-US" dirty="0">
                <a:solidFill>
                  <a:srgbClr val="0000FF"/>
                </a:solidFill>
                <a:latin typeface="Times New Roman"/>
                <a:cs typeface="Times New Roman"/>
              </a:rPr>
              <a:t>accelerated through a </a:t>
            </a:r>
            <a:r>
              <a:rPr lang="en-US" i="1" dirty="0">
                <a:solidFill>
                  <a:srgbClr val="0000FF"/>
                </a:solidFill>
                <a:latin typeface="Times New Roman"/>
                <a:cs typeface="Times New Roman"/>
              </a:rPr>
              <a:t>1 volt electrical potential difference</a:t>
            </a:r>
            <a:r>
              <a:rPr lang="en-US" dirty="0">
                <a:latin typeface="Times New Roman"/>
                <a:cs typeface="Times New Roman"/>
              </a:rPr>
              <a:t>.</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50407"/>
            <a:ext cx="25654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1962613" y="4774498"/>
            <a:ext cx="978062" cy="369332"/>
          </a:xfrm>
          <a:prstGeom prst="rect">
            <a:avLst/>
          </a:prstGeom>
          <a:noFill/>
        </p:spPr>
        <p:txBody>
          <a:bodyPr wrap="square" rtlCol="0">
            <a:spAutoFit/>
          </a:bodyPr>
          <a:lstStyle/>
          <a:p>
            <a:r>
              <a:rPr lang="en-US" dirty="0"/>
              <a:t>5000 V</a:t>
            </a:r>
          </a:p>
        </p:txBody>
      </p:sp>
      <mc:AlternateContent xmlns:mc="http://schemas.openxmlformats.org/markup-compatibility/2006" xmlns:a14="http://schemas.microsoft.com/office/drawing/2010/main">
        <mc:Choice Requires="a14">
          <p:sp>
            <p:nvSpPr>
              <p:cNvPr id="12" name="TextBox 11"/>
              <p:cNvSpPr txBox="1"/>
              <p:nvPr/>
            </p:nvSpPr>
            <p:spPr>
              <a:xfrm>
                <a:off x="3796665" y="2489200"/>
                <a:ext cx="4003660" cy="830997"/>
              </a:xfrm>
              <a:prstGeom prst="rect">
                <a:avLst/>
              </a:prstGeom>
              <a:noFill/>
            </p:spPr>
            <p:txBody>
              <a:bodyPr wrap="none" lIns="0" tIns="0" rIns="0" bIns="0" rtlCol="0">
                <a:spAutoFit/>
              </a:bodyPr>
              <a:lstStyle/>
              <a:p>
                <a:r>
                  <a:rPr lang="en-US" dirty="0">
                    <a:solidFill>
                      <a:srgbClr val="C00000"/>
                    </a:solidFill>
                    <a:ea typeface="Cambria Math" charset="0"/>
                    <a:cs typeface="Cambria Math" charset="0"/>
                  </a:rPr>
                  <a:t> </a:t>
                </a:r>
                <a14:m>
                  <m:oMath xmlns:m="http://schemas.openxmlformats.org/officeDocument/2006/math">
                    <m:r>
                      <a:rPr lang="en-US" i="0" smtClean="0">
                        <a:solidFill>
                          <a:srgbClr val="C00000"/>
                        </a:solidFill>
                        <a:latin typeface="Cambria Math" charset="0"/>
                        <a:ea typeface="Cambria Math" charset="0"/>
                        <a:cs typeface="Cambria Math" charset="0"/>
                      </a:rPr>
                      <m:t>∆</m:t>
                    </m:r>
                    <m:r>
                      <m:rPr>
                        <m:sty m:val="p"/>
                      </m:rPr>
                      <a:rPr lang="en-US" b="0" i="0" smtClean="0">
                        <a:solidFill>
                          <a:srgbClr val="C00000"/>
                        </a:solidFill>
                        <a:latin typeface="Cambria Math" charset="0"/>
                        <a:ea typeface="Cambria Math" charset="0"/>
                        <a:cs typeface="Cambria Math" charset="0"/>
                      </a:rPr>
                      <m:t>U</m:t>
                    </m:r>
                    <m:r>
                      <a:rPr lang="en-US" b="0" i="0" smtClean="0">
                        <a:solidFill>
                          <a:srgbClr val="C00000"/>
                        </a:solidFill>
                        <a:latin typeface="Cambria Math" charset="0"/>
                        <a:ea typeface="Cambria Math" charset="0"/>
                        <a:cs typeface="Cambria Math" charset="0"/>
                      </a:rPr>
                      <m:t>=</m:t>
                    </m:r>
                    <m:r>
                      <m:rPr>
                        <m:sty m:val="p"/>
                      </m:rPr>
                      <a:rPr lang="en-US" b="0" i="0" smtClean="0">
                        <a:solidFill>
                          <a:srgbClr val="C00000"/>
                        </a:solidFill>
                        <a:latin typeface="Cambria Math" charset="0"/>
                        <a:ea typeface="Cambria Math" charset="0"/>
                        <a:cs typeface="Cambria Math" charset="0"/>
                      </a:rPr>
                      <m:t>q</m:t>
                    </m:r>
                    <m:r>
                      <a:rPr lang="en-US" b="0" i="0" smtClean="0">
                        <a:solidFill>
                          <a:srgbClr val="C00000"/>
                        </a:solidFill>
                        <a:latin typeface="Cambria Math" charset="0"/>
                        <a:ea typeface="Cambria Math" charset="0"/>
                        <a:cs typeface="Cambria Math" charset="0"/>
                      </a:rPr>
                      <m:t>∆</m:t>
                    </m:r>
                    <m:r>
                      <m:rPr>
                        <m:sty m:val="p"/>
                      </m:rPr>
                      <a:rPr lang="en-US" b="0" i="0" smtClean="0">
                        <a:solidFill>
                          <a:srgbClr val="C00000"/>
                        </a:solidFill>
                        <a:latin typeface="Cambria Math" charset="0"/>
                        <a:ea typeface="Cambria Math" charset="0"/>
                        <a:cs typeface="Cambria Math" charset="0"/>
                      </a:rPr>
                      <m:t>V</m:t>
                    </m:r>
                  </m:oMath>
                </a14:m>
                <a:endParaRPr lang="en-US" b="0" dirty="0">
                  <a:solidFill>
                    <a:srgbClr val="C00000"/>
                  </a:solidFill>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i="0" smtClean="0">
                          <a:solidFill>
                            <a:srgbClr val="C00000"/>
                          </a:solidFill>
                          <a:latin typeface="Cambria Math" charset="0"/>
                          <a:ea typeface="Cambria Math" charset="0"/>
                          <a:cs typeface="Cambria Math" charset="0"/>
                        </a:rPr>
                        <m:t>∆</m:t>
                      </m:r>
                      <m:r>
                        <m:rPr>
                          <m:sty m:val="p"/>
                        </m:rPr>
                        <a:rPr lang="en-US" b="0" i="0" smtClean="0">
                          <a:solidFill>
                            <a:srgbClr val="C00000"/>
                          </a:solidFill>
                          <a:latin typeface="Cambria Math" charset="0"/>
                          <a:ea typeface="Cambria Math" charset="0"/>
                          <a:cs typeface="Cambria Math" charset="0"/>
                        </a:rPr>
                        <m:t>U</m:t>
                      </m:r>
                      <m:r>
                        <a:rPr lang="en-US" b="0" i="0" smtClean="0">
                          <a:solidFill>
                            <a:srgbClr val="C00000"/>
                          </a:solidFill>
                          <a:latin typeface="Cambria Math" charset="0"/>
                          <a:ea typeface="Cambria Math" charset="0"/>
                          <a:cs typeface="Cambria Math" charset="0"/>
                        </a:rPr>
                        <m:t>=</m:t>
                      </m:r>
                      <m:d>
                        <m:dPr>
                          <m:ctrlPr>
                            <a:rPr lang="en-US" b="0" i="1" smtClean="0">
                              <a:solidFill>
                                <a:srgbClr val="C00000"/>
                              </a:solidFill>
                              <a:latin typeface="Cambria Math" panose="02040503050406030204" pitchFamily="18" charset="0"/>
                              <a:ea typeface="Cambria Math" charset="0"/>
                              <a:cs typeface="Cambria Math" charset="0"/>
                            </a:rPr>
                          </m:ctrlPr>
                        </m:dPr>
                        <m:e>
                          <m:r>
                            <a:rPr lang="en-US" b="0" i="0" smtClean="0">
                              <a:solidFill>
                                <a:srgbClr val="C00000"/>
                              </a:solidFill>
                              <a:latin typeface="Cambria Math" charset="0"/>
                              <a:ea typeface="Cambria Math" charset="0"/>
                              <a:cs typeface="Cambria Math" charset="0"/>
                            </a:rPr>
                            <m:t>−1.602</m:t>
                          </m:r>
                          <m:r>
                            <m:rPr>
                              <m:sty m:val="p"/>
                            </m:rPr>
                            <a:rPr lang="en-US" b="0" i="0" smtClean="0">
                              <a:solidFill>
                                <a:srgbClr val="C00000"/>
                              </a:solidFill>
                              <a:latin typeface="Cambria Math" charset="0"/>
                              <a:ea typeface="Cambria Math" charset="0"/>
                              <a:cs typeface="Cambria Math" charset="0"/>
                            </a:rPr>
                            <m:t>x</m:t>
                          </m:r>
                          <m:sSup>
                            <m:sSupPr>
                              <m:ctrlPr>
                                <a:rPr lang="en-US" b="0" i="1" smtClean="0">
                                  <a:solidFill>
                                    <a:srgbClr val="C00000"/>
                                  </a:solidFill>
                                  <a:latin typeface="Cambria Math" panose="02040503050406030204" pitchFamily="18" charset="0"/>
                                  <a:ea typeface="Cambria Math" charset="0"/>
                                  <a:cs typeface="Cambria Math" charset="0"/>
                                </a:rPr>
                              </m:ctrlPr>
                            </m:sSupPr>
                            <m:e>
                              <m:r>
                                <a:rPr lang="en-US" b="0" i="0" smtClean="0">
                                  <a:solidFill>
                                    <a:srgbClr val="C00000"/>
                                  </a:solidFill>
                                  <a:latin typeface="Cambria Math" charset="0"/>
                                  <a:ea typeface="Cambria Math" charset="0"/>
                                  <a:cs typeface="Cambria Math" charset="0"/>
                                </a:rPr>
                                <m:t>10</m:t>
                              </m:r>
                            </m:e>
                            <m:sup>
                              <m:r>
                                <a:rPr lang="en-US" b="0" i="0" smtClean="0">
                                  <a:solidFill>
                                    <a:srgbClr val="C00000"/>
                                  </a:solidFill>
                                  <a:latin typeface="Cambria Math" charset="0"/>
                                  <a:ea typeface="Cambria Math" charset="0"/>
                                  <a:cs typeface="Cambria Math" charset="0"/>
                                </a:rPr>
                                <m:t>−19</m:t>
                              </m:r>
                            </m:sup>
                          </m:sSup>
                          <m:r>
                            <a:rPr lang="en-US" b="0" i="0" smtClean="0">
                              <a:solidFill>
                                <a:srgbClr val="C00000"/>
                              </a:solidFill>
                              <a:latin typeface="Cambria Math" charset="0"/>
                              <a:ea typeface="Cambria Math" charset="0"/>
                              <a:cs typeface="Cambria Math" charset="0"/>
                            </a:rPr>
                            <m:t> </m:t>
                          </m:r>
                          <m:r>
                            <m:rPr>
                              <m:sty m:val="p"/>
                            </m:rPr>
                            <a:rPr lang="en-US" b="0" i="0" smtClean="0">
                              <a:solidFill>
                                <a:srgbClr val="C00000"/>
                              </a:solidFill>
                              <a:latin typeface="Cambria Math" charset="0"/>
                              <a:ea typeface="Cambria Math" charset="0"/>
                              <a:cs typeface="Cambria Math" charset="0"/>
                            </a:rPr>
                            <m:t>C</m:t>
                          </m:r>
                        </m:e>
                      </m:d>
                      <m:d>
                        <m:dPr>
                          <m:ctrlPr>
                            <a:rPr lang="en-US" b="0" i="1" smtClean="0">
                              <a:solidFill>
                                <a:srgbClr val="C00000"/>
                              </a:solidFill>
                              <a:latin typeface="Cambria Math" panose="02040503050406030204" pitchFamily="18" charset="0"/>
                              <a:ea typeface="Cambria Math" charset="0"/>
                              <a:cs typeface="Cambria Math" charset="0"/>
                            </a:rPr>
                          </m:ctrlPr>
                        </m:dPr>
                        <m:e>
                          <m:r>
                            <a:rPr lang="en-US" b="0" i="0" smtClean="0">
                              <a:solidFill>
                                <a:srgbClr val="C00000"/>
                              </a:solidFill>
                              <a:latin typeface="Cambria Math" charset="0"/>
                              <a:ea typeface="Cambria Math" charset="0"/>
                              <a:cs typeface="Cambria Math" charset="0"/>
                            </a:rPr>
                            <m:t>5000</m:t>
                          </m:r>
                          <m:r>
                            <m:rPr>
                              <m:sty m:val="p"/>
                            </m:rPr>
                            <a:rPr lang="en-US" b="0" i="0" smtClean="0">
                              <a:solidFill>
                                <a:srgbClr val="C00000"/>
                              </a:solidFill>
                              <a:latin typeface="Cambria Math" charset="0"/>
                              <a:ea typeface="Cambria Math" charset="0"/>
                              <a:cs typeface="Cambria Math" charset="0"/>
                            </a:rPr>
                            <m:t>V</m:t>
                          </m:r>
                          <m:r>
                            <a:rPr lang="en-US" b="0" i="0" smtClean="0">
                              <a:solidFill>
                                <a:srgbClr val="C00000"/>
                              </a:solidFill>
                              <a:latin typeface="Cambria Math" charset="0"/>
                              <a:ea typeface="Cambria Math" charset="0"/>
                              <a:cs typeface="Cambria Math" charset="0"/>
                            </a:rPr>
                            <m:t> − 0</m:t>
                          </m:r>
                          <m:r>
                            <m:rPr>
                              <m:sty m:val="p"/>
                            </m:rPr>
                            <a:rPr lang="en-US" b="0" i="0" smtClean="0">
                              <a:solidFill>
                                <a:srgbClr val="C00000"/>
                              </a:solidFill>
                              <a:latin typeface="Cambria Math" charset="0"/>
                              <a:ea typeface="Cambria Math" charset="0"/>
                              <a:cs typeface="Cambria Math" charset="0"/>
                            </a:rPr>
                            <m:t>V</m:t>
                          </m:r>
                        </m:e>
                      </m:d>
                    </m:oMath>
                  </m:oMathPara>
                </a14:m>
                <a:endParaRPr lang="en-US" b="0" dirty="0">
                  <a:solidFill>
                    <a:srgbClr val="C00000"/>
                  </a:solidFill>
                  <a:ea typeface="Cambria Math" charset="0"/>
                  <a:cs typeface="Cambria Math" charset="0"/>
                </a:endParaRPr>
              </a:p>
              <a:p>
                <a14:m>
                  <m:oMath xmlns:m="http://schemas.openxmlformats.org/officeDocument/2006/math">
                    <m:r>
                      <a:rPr lang="en-US" b="0" i="0" smtClean="0">
                        <a:solidFill>
                          <a:srgbClr val="C00000"/>
                        </a:solidFill>
                        <a:latin typeface="Cambria Math" charset="0"/>
                        <a:ea typeface="Cambria Math" charset="0"/>
                        <a:cs typeface="Cambria Math" charset="0"/>
                      </a:rPr>
                      <m:t> </m:t>
                    </m:r>
                    <m:r>
                      <a:rPr lang="en-US" i="0" smtClean="0">
                        <a:solidFill>
                          <a:srgbClr val="C00000"/>
                        </a:solidFill>
                        <a:latin typeface="Cambria Math" charset="0"/>
                        <a:ea typeface="Cambria Math" charset="0"/>
                        <a:cs typeface="Cambria Math" charset="0"/>
                      </a:rPr>
                      <m:t>∆</m:t>
                    </m:r>
                    <m:r>
                      <m:rPr>
                        <m:sty m:val="p"/>
                      </m:rPr>
                      <a:rPr lang="en-US" b="0" i="0" smtClean="0">
                        <a:solidFill>
                          <a:srgbClr val="C00000"/>
                        </a:solidFill>
                        <a:latin typeface="Cambria Math" charset="0"/>
                        <a:ea typeface="Cambria Math" charset="0"/>
                        <a:cs typeface="Cambria Math" charset="0"/>
                      </a:rPr>
                      <m:t>U</m:t>
                    </m:r>
                    <m:r>
                      <a:rPr lang="en-US" b="0" i="0" smtClean="0">
                        <a:solidFill>
                          <a:srgbClr val="C00000"/>
                        </a:solidFill>
                        <a:latin typeface="Cambria Math" charset="0"/>
                        <a:ea typeface="Cambria Math" charset="0"/>
                        <a:cs typeface="Cambria Math" charset="0"/>
                      </a:rPr>
                      <m:t>=  −8</m:t>
                    </m:r>
                    <m:r>
                      <m:rPr>
                        <m:sty m:val="p"/>
                      </m:rPr>
                      <a:rPr lang="en-US" b="0" i="0" smtClean="0">
                        <a:solidFill>
                          <a:srgbClr val="C00000"/>
                        </a:solidFill>
                        <a:latin typeface="Cambria Math" charset="0"/>
                        <a:ea typeface="Cambria Math" charset="0"/>
                        <a:cs typeface="Cambria Math" charset="0"/>
                      </a:rPr>
                      <m:t>x</m:t>
                    </m:r>
                    <m:sSup>
                      <m:sSupPr>
                        <m:ctrlPr>
                          <a:rPr lang="en-US" b="0" i="1" smtClean="0">
                            <a:solidFill>
                              <a:srgbClr val="C00000"/>
                            </a:solidFill>
                            <a:latin typeface="Cambria Math" panose="02040503050406030204" pitchFamily="18" charset="0"/>
                            <a:ea typeface="Cambria Math" charset="0"/>
                            <a:cs typeface="Cambria Math" charset="0"/>
                          </a:rPr>
                        </m:ctrlPr>
                      </m:sSupPr>
                      <m:e>
                        <m:r>
                          <a:rPr lang="en-US" b="0" i="0" smtClean="0">
                            <a:solidFill>
                              <a:srgbClr val="C00000"/>
                            </a:solidFill>
                            <a:latin typeface="Cambria Math" charset="0"/>
                            <a:ea typeface="Cambria Math" charset="0"/>
                            <a:cs typeface="Cambria Math" charset="0"/>
                          </a:rPr>
                          <m:t>10</m:t>
                        </m:r>
                      </m:e>
                      <m:sup>
                        <m:r>
                          <a:rPr lang="en-US" b="0" i="0" smtClean="0">
                            <a:solidFill>
                              <a:srgbClr val="C00000"/>
                            </a:solidFill>
                            <a:latin typeface="Cambria Math" charset="0"/>
                            <a:ea typeface="Cambria Math" charset="0"/>
                            <a:cs typeface="Cambria Math" charset="0"/>
                          </a:rPr>
                          <m:t>16</m:t>
                        </m:r>
                      </m:sup>
                    </m:sSup>
                    <m:r>
                      <a:rPr lang="en-US" b="0" i="0" smtClean="0">
                        <a:solidFill>
                          <a:srgbClr val="C00000"/>
                        </a:solidFill>
                        <a:latin typeface="Cambria Math" charset="0"/>
                        <a:ea typeface="Cambria Math" charset="0"/>
                        <a:cs typeface="Cambria Math" charset="0"/>
                      </a:rPr>
                      <m:t> </m:t>
                    </m:r>
                    <m:r>
                      <m:rPr>
                        <m:sty m:val="p"/>
                      </m:rPr>
                      <a:rPr lang="en-US" b="0" i="0" smtClean="0">
                        <a:solidFill>
                          <a:srgbClr val="C00000"/>
                        </a:solidFill>
                        <a:latin typeface="Cambria Math" charset="0"/>
                        <a:ea typeface="Cambria Math" charset="0"/>
                        <a:cs typeface="Cambria Math" charset="0"/>
                      </a:rPr>
                      <m:t>J</m:t>
                    </m:r>
                    <m:r>
                      <a:rPr lang="en-US" b="0" i="0" smtClean="0">
                        <a:solidFill>
                          <a:srgbClr val="C00000"/>
                        </a:solidFill>
                        <a:latin typeface="Cambria Math" charset="0"/>
                        <a:ea typeface="Cambria Math" charset="0"/>
                        <a:cs typeface="Cambria Math" charset="0"/>
                      </a:rPr>
                      <m:t>    </m:t>
                    </m:r>
                    <m:d>
                      <m:dPr>
                        <m:ctrlPr>
                          <a:rPr lang="en-US" b="0" i="1" smtClean="0">
                            <a:solidFill>
                              <a:srgbClr val="C00000"/>
                            </a:solidFill>
                            <a:latin typeface="Cambria Math" panose="02040503050406030204" pitchFamily="18" charset="0"/>
                            <a:ea typeface="Cambria Math" charset="0"/>
                            <a:cs typeface="Cambria Math" charset="0"/>
                          </a:rPr>
                        </m:ctrlPr>
                      </m:dPr>
                      <m:e>
                        <m:r>
                          <a:rPr lang="en-US" b="0" i="0" smtClean="0">
                            <a:solidFill>
                              <a:srgbClr val="C00000"/>
                            </a:solidFill>
                            <a:latin typeface="Cambria Math" charset="0"/>
                            <a:ea typeface="Cambria Math" charset="0"/>
                            <a:cs typeface="Cambria Math" charset="0"/>
                          </a:rPr>
                          <m:t>=5000</m:t>
                        </m:r>
                        <m:r>
                          <m:rPr>
                            <m:sty m:val="p"/>
                          </m:rPr>
                          <a:rPr lang="en-US" b="0" i="0" smtClean="0">
                            <a:solidFill>
                              <a:srgbClr val="C00000"/>
                            </a:solidFill>
                            <a:latin typeface="Cambria Math" charset="0"/>
                            <a:ea typeface="Cambria Math" charset="0"/>
                            <a:cs typeface="Cambria Math" charset="0"/>
                          </a:rPr>
                          <m:t>eV</m:t>
                        </m:r>
                      </m:e>
                    </m:d>
                  </m:oMath>
                </a14:m>
                <a:r>
                  <a:rPr lang="en-US" baseline="30000" dirty="0">
                    <a:solidFill>
                      <a:srgbClr val="C00000"/>
                    </a:solidFill>
                  </a:rPr>
                  <a:t>*</a:t>
                </a:r>
                <a:endParaRPr lang="en-US"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96665" y="2489200"/>
                <a:ext cx="4003660" cy="830997"/>
              </a:xfrm>
              <a:prstGeom prst="rect">
                <a:avLst/>
              </a:prstGeom>
              <a:blipFill rotWithShape="0">
                <a:blip r:embed="rId3"/>
                <a:stretch>
                  <a:fillRect l="-3044" t="-15328" b="-58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72000" y="4254621"/>
                <a:ext cx="3876639" cy="1694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rgbClr val="C00000"/>
                          </a:solidFill>
                          <a:latin typeface="Cambria Math" charset="0"/>
                        </a:rPr>
                        <m:t>W</m:t>
                      </m:r>
                      <m:r>
                        <a:rPr lang="en-US" b="0" i="0" smtClean="0">
                          <a:solidFill>
                            <a:srgbClr val="C00000"/>
                          </a:solidFill>
                          <a:latin typeface="Cambria Math" charset="0"/>
                        </a:rPr>
                        <m:t>=−∆</m:t>
                      </m:r>
                      <m:r>
                        <m:rPr>
                          <m:sty m:val="p"/>
                        </m:rPr>
                        <a:rPr lang="en-US" b="0" i="0" smtClean="0">
                          <a:solidFill>
                            <a:srgbClr val="C00000"/>
                          </a:solidFill>
                          <a:latin typeface="Cambria Math" charset="0"/>
                          <a:ea typeface="Cambria Math" charset="0"/>
                          <a:cs typeface="Cambria Math" charset="0"/>
                        </a:rPr>
                        <m:t>U</m:t>
                      </m:r>
                      <m:r>
                        <a:rPr lang="en-US" b="0" i="0" smtClean="0">
                          <a:solidFill>
                            <a:srgbClr val="C00000"/>
                          </a:solidFill>
                          <a:latin typeface="Cambria Math" charset="0"/>
                          <a:ea typeface="Cambria Math" charset="0"/>
                          <a:cs typeface="Cambria Math" charset="0"/>
                        </a:rPr>
                        <m:t>=−</m:t>
                      </m:r>
                      <m:d>
                        <m:dPr>
                          <m:ctrlPr>
                            <a:rPr lang="en-US" b="0" i="1" smtClean="0">
                              <a:solidFill>
                                <a:srgbClr val="C00000"/>
                              </a:solidFill>
                              <a:latin typeface="Cambria Math" panose="02040503050406030204" pitchFamily="18" charset="0"/>
                              <a:ea typeface="Cambria Math" charset="0"/>
                              <a:cs typeface="Cambria Math" charset="0"/>
                            </a:rPr>
                          </m:ctrlPr>
                        </m:dPr>
                        <m:e>
                          <m:r>
                            <a:rPr lang="en-US" b="0" i="0" smtClean="0">
                              <a:solidFill>
                                <a:srgbClr val="C00000"/>
                              </a:solidFill>
                              <a:latin typeface="Cambria Math" charset="0"/>
                              <a:ea typeface="Cambria Math" charset="0"/>
                              <a:cs typeface="Cambria Math" charset="0"/>
                            </a:rPr>
                            <m:t>−8</m:t>
                          </m:r>
                          <m:r>
                            <m:rPr>
                              <m:sty m:val="p"/>
                            </m:rPr>
                            <a:rPr lang="en-US" b="0" i="0" smtClean="0">
                              <a:solidFill>
                                <a:srgbClr val="C00000"/>
                              </a:solidFill>
                              <a:latin typeface="Cambria Math" charset="0"/>
                              <a:ea typeface="Cambria Math" charset="0"/>
                              <a:cs typeface="Cambria Math" charset="0"/>
                            </a:rPr>
                            <m:t>x</m:t>
                          </m:r>
                          <m:sSup>
                            <m:sSupPr>
                              <m:ctrlPr>
                                <a:rPr lang="en-US" b="0" i="1" smtClean="0">
                                  <a:solidFill>
                                    <a:srgbClr val="C00000"/>
                                  </a:solidFill>
                                  <a:latin typeface="Cambria Math" panose="02040503050406030204" pitchFamily="18" charset="0"/>
                                  <a:ea typeface="Cambria Math" charset="0"/>
                                  <a:cs typeface="Cambria Math" charset="0"/>
                                </a:rPr>
                              </m:ctrlPr>
                            </m:sSupPr>
                            <m:e>
                              <m:r>
                                <a:rPr lang="en-US" b="0" i="0" smtClean="0">
                                  <a:solidFill>
                                    <a:srgbClr val="C00000"/>
                                  </a:solidFill>
                                  <a:latin typeface="Cambria Math" charset="0"/>
                                  <a:ea typeface="Cambria Math" charset="0"/>
                                  <a:cs typeface="Cambria Math" charset="0"/>
                                </a:rPr>
                                <m:t>10</m:t>
                              </m:r>
                            </m:e>
                            <m:sup>
                              <m:r>
                                <a:rPr lang="en-US" b="0" i="0" smtClean="0">
                                  <a:solidFill>
                                    <a:srgbClr val="C00000"/>
                                  </a:solidFill>
                                  <a:latin typeface="Cambria Math" charset="0"/>
                                  <a:ea typeface="Cambria Math" charset="0"/>
                                  <a:cs typeface="Cambria Math" charset="0"/>
                                </a:rPr>
                                <m:t>16</m:t>
                              </m:r>
                            </m:sup>
                          </m:sSup>
                          <m:r>
                            <a:rPr lang="en-US" b="0" i="0" smtClean="0">
                              <a:solidFill>
                                <a:srgbClr val="C00000"/>
                              </a:solidFill>
                              <a:latin typeface="Cambria Math" charset="0"/>
                              <a:ea typeface="Cambria Math" charset="0"/>
                              <a:cs typeface="Cambria Math" charset="0"/>
                            </a:rPr>
                            <m:t> </m:t>
                          </m:r>
                          <m:r>
                            <m:rPr>
                              <m:sty m:val="p"/>
                            </m:rPr>
                            <a:rPr lang="en-US" b="0" i="0" smtClean="0">
                              <a:solidFill>
                                <a:srgbClr val="C00000"/>
                              </a:solidFill>
                              <a:latin typeface="Cambria Math" charset="0"/>
                              <a:ea typeface="Cambria Math" charset="0"/>
                              <a:cs typeface="Cambria Math" charset="0"/>
                            </a:rPr>
                            <m:t>J</m:t>
                          </m:r>
                        </m:e>
                      </m:d>
                      <m:r>
                        <a:rPr lang="en-US" b="0" i="0" smtClean="0">
                          <a:solidFill>
                            <a:srgbClr val="C00000"/>
                          </a:solidFill>
                          <a:latin typeface="Cambria Math" charset="0"/>
                          <a:ea typeface="Cambria Math" charset="0"/>
                          <a:cs typeface="Cambria Math" charset="0"/>
                        </a:rPr>
                        <m:t>= ∆</m:t>
                      </m:r>
                      <m:r>
                        <m:rPr>
                          <m:sty m:val="p"/>
                        </m:rPr>
                        <a:rPr lang="en-US" b="0" i="0" smtClean="0">
                          <a:solidFill>
                            <a:srgbClr val="C00000"/>
                          </a:solidFill>
                          <a:latin typeface="Cambria Math" charset="0"/>
                          <a:ea typeface="Cambria Math" charset="0"/>
                          <a:cs typeface="Cambria Math" charset="0"/>
                        </a:rPr>
                        <m:t>KE</m:t>
                      </m:r>
                    </m:oMath>
                  </m:oMathPara>
                </a14:m>
                <a:endParaRPr lang="en-US" b="0" dirty="0">
                  <a:solidFill>
                    <a:srgbClr val="C00000"/>
                  </a:solidFill>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b="0" i="0" smtClean="0">
                          <a:solidFill>
                            <a:srgbClr val="C00000"/>
                          </a:solidFill>
                          <a:latin typeface="Cambria Math" charset="0"/>
                        </a:rPr>
                        <m:t>½</m:t>
                      </m:r>
                      <m:r>
                        <m:rPr>
                          <m:sty m:val="p"/>
                        </m:rPr>
                        <a:rPr lang="en-US" b="0" i="0" smtClean="0">
                          <a:solidFill>
                            <a:srgbClr val="C00000"/>
                          </a:solidFill>
                          <a:latin typeface="Cambria Math" charset="0"/>
                        </a:rPr>
                        <m:t>m</m:t>
                      </m:r>
                      <m:sSubSup>
                        <m:sSubSupPr>
                          <m:ctrlPr>
                            <a:rPr lang="en-US" b="0" i="1" smtClean="0">
                              <a:solidFill>
                                <a:srgbClr val="C00000"/>
                              </a:solidFill>
                              <a:latin typeface="Cambria Math" panose="02040503050406030204" pitchFamily="18" charset="0"/>
                            </a:rPr>
                          </m:ctrlPr>
                        </m:sSubSupPr>
                        <m:e>
                          <m:r>
                            <m:rPr>
                              <m:sty m:val="p"/>
                            </m:rPr>
                            <a:rPr lang="en-US" b="0" i="0" smtClean="0">
                              <a:solidFill>
                                <a:srgbClr val="C00000"/>
                              </a:solidFill>
                              <a:latin typeface="Cambria Math" charset="0"/>
                            </a:rPr>
                            <m:t>v</m:t>
                          </m:r>
                        </m:e>
                        <m:sub>
                          <m:r>
                            <m:rPr>
                              <m:sty m:val="p"/>
                            </m:rPr>
                            <a:rPr lang="en-US" b="0" i="0" smtClean="0">
                              <a:solidFill>
                                <a:srgbClr val="C00000"/>
                              </a:solidFill>
                              <a:latin typeface="Cambria Math" charset="0"/>
                            </a:rPr>
                            <m:t>f</m:t>
                          </m:r>
                        </m:sub>
                        <m:sup>
                          <m:r>
                            <a:rPr lang="en-US" b="0" i="0" smtClean="0">
                              <a:solidFill>
                                <a:srgbClr val="C00000"/>
                              </a:solidFill>
                              <a:latin typeface="Cambria Math" charset="0"/>
                            </a:rPr>
                            <m:t>2</m:t>
                          </m:r>
                        </m:sup>
                      </m:sSubSup>
                      <m:r>
                        <a:rPr lang="en-US" b="0" i="0" smtClean="0">
                          <a:solidFill>
                            <a:srgbClr val="C00000"/>
                          </a:solidFill>
                          <a:latin typeface="Cambria Math" charset="0"/>
                        </a:rPr>
                        <m:t>−0=8</m:t>
                      </m:r>
                      <m:r>
                        <m:rPr>
                          <m:sty m:val="p"/>
                        </m:rPr>
                        <a:rPr lang="en-US" b="0" i="0" smtClean="0">
                          <a:solidFill>
                            <a:srgbClr val="C00000"/>
                          </a:solidFill>
                          <a:latin typeface="Cambria Math" charset="0"/>
                        </a:rPr>
                        <m:t>x</m:t>
                      </m:r>
                      <m:sSup>
                        <m:sSupPr>
                          <m:ctrlPr>
                            <a:rPr lang="en-US" b="0" i="1" smtClean="0">
                              <a:solidFill>
                                <a:srgbClr val="C00000"/>
                              </a:solidFill>
                              <a:latin typeface="Cambria Math" panose="02040503050406030204" pitchFamily="18" charset="0"/>
                            </a:rPr>
                          </m:ctrlPr>
                        </m:sSupPr>
                        <m:e>
                          <m:r>
                            <a:rPr lang="en-US" b="0" i="0" smtClean="0">
                              <a:solidFill>
                                <a:srgbClr val="C00000"/>
                              </a:solidFill>
                              <a:latin typeface="Cambria Math" charset="0"/>
                            </a:rPr>
                            <m:t>10</m:t>
                          </m:r>
                        </m:e>
                        <m:sup>
                          <m:r>
                            <a:rPr lang="en-US" b="0" i="0" smtClean="0">
                              <a:solidFill>
                                <a:srgbClr val="C00000"/>
                              </a:solidFill>
                              <a:latin typeface="Cambria Math" charset="0"/>
                            </a:rPr>
                            <m:t>16</m:t>
                          </m:r>
                        </m:sup>
                      </m:sSup>
                      <m:r>
                        <a:rPr lang="en-US" b="0" i="0" smtClean="0">
                          <a:solidFill>
                            <a:srgbClr val="C00000"/>
                          </a:solidFill>
                          <a:latin typeface="Cambria Math" charset="0"/>
                        </a:rPr>
                        <m:t> </m:t>
                      </m:r>
                      <m:r>
                        <m:rPr>
                          <m:sty m:val="p"/>
                        </m:rPr>
                        <a:rPr lang="en-US" b="0" i="0" smtClean="0">
                          <a:solidFill>
                            <a:srgbClr val="C00000"/>
                          </a:solidFill>
                          <a:latin typeface="Cambria Math" charset="0"/>
                        </a:rPr>
                        <m:t>J</m:t>
                      </m:r>
                    </m:oMath>
                  </m:oMathPara>
                </a14:m>
                <a:endParaRPr lang="en-US" b="0" dirty="0">
                  <a:solidFill>
                    <a:srgbClr val="C00000"/>
                  </a:solidFill>
                </a:endParaRPr>
              </a:p>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charset="0"/>
                            </a:rPr>
                            <m:t>v</m:t>
                          </m:r>
                        </m:e>
                        <m:sub>
                          <m:r>
                            <m:rPr>
                              <m:sty m:val="p"/>
                            </m:rPr>
                            <a:rPr lang="en-US" b="0" i="0" smtClean="0">
                              <a:solidFill>
                                <a:srgbClr val="C00000"/>
                              </a:solidFill>
                              <a:latin typeface="Cambria Math" charset="0"/>
                            </a:rPr>
                            <m:t>f</m:t>
                          </m:r>
                        </m:sub>
                      </m:sSub>
                      <m:r>
                        <a:rPr lang="en-US" b="0" i="0" smtClean="0">
                          <a:solidFill>
                            <a:srgbClr val="C00000"/>
                          </a:solidFill>
                          <a:latin typeface="Cambria Math" charset="0"/>
                        </a:rPr>
                        <m:t>=</m:t>
                      </m:r>
                      <m:rad>
                        <m:radPr>
                          <m:degHide m:val="on"/>
                          <m:ctrlPr>
                            <a:rPr lang="en-US" b="0" i="1" smtClean="0">
                              <a:solidFill>
                                <a:srgbClr val="C00000"/>
                              </a:solidFill>
                              <a:latin typeface="Cambria Math" panose="02040503050406030204" pitchFamily="18" charset="0"/>
                            </a:rPr>
                          </m:ctrlPr>
                        </m:radPr>
                        <m:deg/>
                        <m:e>
                          <m:f>
                            <m:fPr>
                              <m:ctrlPr>
                                <a:rPr lang="mr-IN" b="0" i="1" smtClean="0">
                                  <a:solidFill>
                                    <a:srgbClr val="C00000"/>
                                  </a:solidFill>
                                  <a:latin typeface="Cambria Math" panose="02040503050406030204" pitchFamily="18" charset="0"/>
                                </a:rPr>
                              </m:ctrlPr>
                            </m:fPr>
                            <m:num>
                              <m:r>
                                <a:rPr lang="en-US" b="0" i="0" smtClean="0">
                                  <a:solidFill>
                                    <a:srgbClr val="C00000"/>
                                  </a:solidFill>
                                  <a:latin typeface="Cambria Math" charset="0"/>
                                </a:rPr>
                                <m:t>2(8</m:t>
                              </m:r>
                              <m:r>
                                <m:rPr>
                                  <m:sty m:val="p"/>
                                </m:rPr>
                                <a:rPr lang="en-US" b="0" i="0" smtClean="0">
                                  <a:solidFill>
                                    <a:srgbClr val="C00000"/>
                                  </a:solidFill>
                                  <a:latin typeface="Cambria Math" charset="0"/>
                                </a:rPr>
                                <m:t>x</m:t>
                              </m:r>
                              <m:sSup>
                                <m:sSupPr>
                                  <m:ctrlPr>
                                    <a:rPr lang="en-US" b="0" i="1" smtClean="0">
                                      <a:solidFill>
                                        <a:srgbClr val="C00000"/>
                                      </a:solidFill>
                                      <a:latin typeface="Cambria Math" panose="02040503050406030204" pitchFamily="18" charset="0"/>
                                    </a:rPr>
                                  </m:ctrlPr>
                                </m:sSupPr>
                                <m:e>
                                  <m:r>
                                    <a:rPr lang="en-US" b="0" i="0" smtClean="0">
                                      <a:solidFill>
                                        <a:srgbClr val="C00000"/>
                                      </a:solidFill>
                                      <a:latin typeface="Cambria Math" charset="0"/>
                                    </a:rPr>
                                    <m:t>10</m:t>
                                  </m:r>
                                </m:e>
                                <m:sup>
                                  <m:r>
                                    <a:rPr lang="en-US" b="0" i="0" smtClean="0">
                                      <a:solidFill>
                                        <a:srgbClr val="C00000"/>
                                      </a:solidFill>
                                      <a:latin typeface="Cambria Math" charset="0"/>
                                    </a:rPr>
                                    <m:t>16</m:t>
                                  </m:r>
                                </m:sup>
                              </m:sSup>
                              <m:r>
                                <a:rPr lang="en-US" b="0" i="0" smtClean="0">
                                  <a:solidFill>
                                    <a:srgbClr val="C00000"/>
                                  </a:solidFill>
                                  <a:latin typeface="Cambria Math" charset="0"/>
                                </a:rPr>
                                <m:t> </m:t>
                              </m:r>
                              <m:r>
                                <m:rPr>
                                  <m:sty m:val="p"/>
                                </m:rPr>
                                <a:rPr lang="en-US" b="0" i="0" smtClean="0">
                                  <a:solidFill>
                                    <a:srgbClr val="C00000"/>
                                  </a:solidFill>
                                  <a:latin typeface="Cambria Math" charset="0"/>
                                </a:rPr>
                                <m:t>J</m:t>
                              </m:r>
                              <m:r>
                                <a:rPr lang="en-US" b="0" i="0" smtClean="0">
                                  <a:solidFill>
                                    <a:srgbClr val="C00000"/>
                                  </a:solidFill>
                                  <a:latin typeface="Cambria Math" charset="0"/>
                                </a:rPr>
                                <m:t>)</m:t>
                              </m:r>
                            </m:num>
                            <m:den>
                              <m:r>
                                <a:rPr lang="en-US" b="0" i="0" smtClean="0">
                                  <a:solidFill>
                                    <a:srgbClr val="C00000"/>
                                  </a:solidFill>
                                  <a:latin typeface="Cambria Math" charset="0"/>
                                </a:rPr>
                                <m:t>9.11</m:t>
                              </m:r>
                              <m:r>
                                <m:rPr>
                                  <m:sty m:val="p"/>
                                </m:rPr>
                                <a:rPr lang="en-US" b="0" i="0" smtClean="0">
                                  <a:solidFill>
                                    <a:srgbClr val="C00000"/>
                                  </a:solidFill>
                                  <a:latin typeface="Cambria Math" charset="0"/>
                                </a:rPr>
                                <m:t>x</m:t>
                              </m:r>
                              <m:sSup>
                                <m:sSupPr>
                                  <m:ctrlPr>
                                    <a:rPr lang="en-US" b="0" i="1" smtClean="0">
                                      <a:solidFill>
                                        <a:srgbClr val="C00000"/>
                                      </a:solidFill>
                                      <a:latin typeface="Cambria Math" panose="02040503050406030204" pitchFamily="18" charset="0"/>
                                    </a:rPr>
                                  </m:ctrlPr>
                                </m:sSupPr>
                                <m:e>
                                  <m:r>
                                    <a:rPr lang="en-US" b="0" i="0" smtClean="0">
                                      <a:solidFill>
                                        <a:srgbClr val="C00000"/>
                                      </a:solidFill>
                                      <a:latin typeface="Cambria Math" charset="0"/>
                                    </a:rPr>
                                    <m:t>10</m:t>
                                  </m:r>
                                </m:e>
                                <m:sup>
                                  <m:r>
                                    <a:rPr lang="en-US" b="0" i="0" smtClean="0">
                                      <a:solidFill>
                                        <a:srgbClr val="C00000"/>
                                      </a:solidFill>
                                      <a:latin typeface="Cambria Math" charset="0"/>
                                    </a:rPr>
                                    <m:t>−31</m:t>
                                  </m:r>
                                </m:sup>
                              </m:sSup>
                              <m:r>
                                <m:rPr>
                                  <m:sty m:val="p"/>
                                </m:rPr>
                                <a:rPr lang="en-US" b="0" i="0" smtClean="0">
                                  <a:solidFill>
                                    <a:srgbClr val="C00000"/>
                                  </a:solidFill>
                                  <a:latin typeface="Cambria Math" charset="0"/>
                                </a:rPr>
                                <m:t>kg</m:t>
                              </m:r>
                            </m:den>
                          </m:f>
                          <m:r>
                            <a:rPr lang="en-US" b="0" i="0" smtClean="0">
                              <a:solidFill>
                                <a:srgbClr val="C00000"/>
                              </a:solidFill>
                              <a:latin typeface="Cambria Math" charset="0"/>
                            </a:rPr>
                            <m:t>=4.05</m:t>
                          </m:r>
                          <m:r>
                            <m:rPr>
                              <m:sty m:val="p"/>
                            </m:rPr>
                            <a:rPr lang="en-US" b="0" i="0" smtClean="0">
                              <a:solidFill>
                                <a:srgbClr val="C00000"/>
                              </a:solidFill>
                              <a:latin typeface="Cambria Math" charset="0"/>
                            </a:rPr>
                            <m:t>x</m:t>
                          </m:r>
                          <m:sSup>
                            <m:sSupPr>
                              <m:ctrlPr>
                                <a:rPr lang="en-US" b="0" i="1" smtClean="0">
                                  <a:solidFill>
                                    <a:srgbClr val="C00000"/>
                                  </a:solidFill>
                                  <a:latin typeface="Cambria Math" panose="02040503050406030204" pitchFamily="18" charset="0"/>
                                </a:rPr>
                              </m:ctrlPr>
                            </m:sSupPr>
                            <m:e>
                              <m:r>
                                <a:rPr lang="en-US" b="0" i="0" smtClean="0">
                                  <a:solidFill>
                                    <a:srgbClr val="C00000"/>
                                  </a:solidFill>
                                  <a:latin typeface="Cambria Math" charset="0"/>
                                </a:rPr>
                                <m:t>10</m:t>
                              </m:r>
                            </m:e>
                            <m:sup>
                              <m:r>
                                <a:rPr lang="en-US" b="0" i="0" smtClean="0">
                                  <a:solidFill>
                                    <a:srgbClr val="C00000"/>
                                  </a:solidFill>
                                  <a:latin typeface="Cambria Math" charset="0"/>
                                </a:rPr>
                                <m:t>7</m:t>
                              </m:r>
                            </m:sup>
                          </m:sSup>
                          <m:r>
                            <a:rPr lang="en-US" b="0" i="0" smtClean="0">
                              <a:solidFill>
                                <a:srgbClr val="C00000"/>
                              </a:solidFill>
                              <a:latin typeface="Cambria Math" charset="0"/>
                            </a:rPr>
                            <m:t> </m:t>
                          </m:r>
                          <m:r>
                            <m:rPr>
                              <m:sty m:val="p"/>
                            </m:rPr>
                            <a:rPr lang="en-US" b="0" i="0" smtClean="0">
                              <a:solidFill>
                                <a:srgbClr val="C00000"/>
                              </a:solidFill>
                              <a:latin typeface="Cambria Math" charset="0"/>
                            </a:rPr>
                            <m:t>m</m:t>
                          </m:r>
                          <m:r>
                            <a:rPr lang="en-US" b="0" i="0" smtClean="0">
                              <a:solidFill>
                                <a:srgbClr val="C00000"/>
                              </a:solidFill>
                              <a:latin typeface="Cambria Math" charset="0"/>
                            </a:rPr>
                            <m:t>/</m:t>
                          </m:r>
                          <m:r>
                            <m:rPr>
                              <m:sty m:val="p"/>
                            </m:rPr>
                            <a:rPr lang="en-US" b="0" i="0" smtClean="0">
                              <a:solidFill>
                                <a:srgbClr val="C00000"/>
                              </a:solidFill>
                              <a:latin typeface="Cambria Math" charset="0"/>
                            </a:rPr>
                            <m:t>s</m:t>
                          </m:r>
                        </m:e>
                      </m:rad>
                    </m:oMath>
                  </m:oMathPara>
                </a14:m>
                <a:endParaRPr lang="en-US" b="0" dirty="0">
                  <a:solidFill>
                    <a:srgbClr val="C00000"/>
                  </a:solidFill>
                </a:endParaRPr>
              </a:p>
              <a:p>
                <a:endParaRPr lang="en-US"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0" y="4254621"/>
                <a:ext cx="3876639" cy="1694310"/>
              </a:xfrm>
              <a:prstGeom prst="rect">
                <a:avLst/>
              </a:prstGeom>
              <a:blipFill>
                <a:blip r:embed="rId4"/>
                <a:stretch>
                  <a:fillRect t="-74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1F51062-8B84-2646-9653-F1575A9CF70C}"/>
              </a:ext>
            </a:extLst>
          </p:cNvPr>
          <p:cNvSpPr txBox="1"/>
          <p:nvPr/>
        </p:nvSpPr>
        <p:spPr>
          <a:xfrm>
            <a:off x="695361" y="4774498"/>
            <a:ext cx="569387" cy="369332"/>
          </a:xfrm>
          <a:prstGeom prst="rect">
            <a:avLst/>
          </a:prstGeom>
          <a:noFill/>
        </p:spPr>
        <p:txBody>
          <a:bodyPr wrap="square" rtlCol="0">
            <a:spAutoFit/>
          </a:bodyPr>
          <a:lstStyle/>
          <a:p>
            <a:r>
              <a:rPr lang="en-US" dirty="0"/>
              <a:t>0 V</a:t>
            </a:r>
          </a:p>
        </p:txBody>
      </p:sp>
      <p:sp>
        <p:nvSpPr>
          <p:cNvPr id="10" name="TextBox 9">
            <a:extLst>
              <a:ext uri="{FF2B5EF4-FFF2-40B4-BE49-F238E27FC236}">
                <a16:creationId xmlns:a16="http://schemas.microsoft.com/office/drawing/2014/main" id="{D98B3735-8E3A-9B41-8DE6-33F5D7A3086E}"/>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21.) </a:t>
            </a:r>
          </a:p>
        </p:txBody>
      </p:sp>
    </p:spTree>
    <p:extLst>
      <p:ext uri="{BB962C8B-B14F-4D97-AF65-F5344CB8AC3E}">
        <p14:creationId xmlns:p14="http://schemas.microsoft.com/office/powerpoint/2010/main" val="1760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726"/>
          </a:xfrm>
        </p:spPr>
        <p:txBody>
          <a:bodyPr>
            <a:normAutofit fontScale="90000"/>
          </a:bodyPr>
          <a:lstStyle/>
          <a:p>
            <a:r>
              <a:rPr lang="en-US" dirty="0"/>
              <a:t>Visual practice </a:t>
            </a:r>
            <a:r>
              <a:rPr lang="en-US" sz="2400" dirty="0"/>
              <a:t>(thanks Mr. White!)</a:t>
            </a:r>
          </a:p>
        </p:txBody>
      </p:sp>
      <p:sp>
        <p:nvSpPr>
          <p:cNvPr id="5" name="TextBox 4"/>
          <p:cNvSpPr txBox="1"/>
          <p:nvPr/>
        </p:nvSpPr>
        <p:spPr>
          <a:xfrm>
            <a:off x="502646" y="3527321"/>
            <a:ext cx="1062990" cy="369332"/>
          </a:xfrm>
          <a:prstGeom prst="rect">
            <a:avLst/>
          </a:prstGeom>
          <a:noFill/>
        </p:spPr>
        <p:txBody>
          <a:bodyPr wrap="square" rtlCol="0">
            <a:spAutoFit/>
          </a:bodyPr>
          <a:lstStyle/>
          <a:p>
            <a:r>
              <a:rPr lang="en-US" dirty="0">
                <a:solidFill>
                  <a:schemeClr val="accent1"/>
                </a:solidFill>
              </a:rPr>
              <a:t>high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6" name="TextBox 5"/>
          <p:cNvSpPr txBox="1"/>
          <p:nvPr/>
        </p:nvSpPr>
        <p:spPr>
          <a:xfrm>
            <a:off x="5074646" y="3342655"/>
            <a:ext cx="1062990" cy="369332"/>
          </a:xfrm>
          <a:prstGeom prst="rect">
            <a:avLst/>
          </a:prstGeom>
          <a:noFill/>
        </p:spPr>
        <p:txBody>
          <a:bodyPr wrap="square" rtlCol="0">
            <a:spAutoFit/>
          </a:bodyPr>
          <a:lstStyle/>
          <a:p>
            <a:r>
              <a:rPr lang="en-US">
                <a:solidFill>
                  <a:schemeClr val="accent1"/>
                </a:solidFill>
              </a:rPr>
              <a:t>high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7" name="TextBox 6"/>
          <p:cNvSpPr txBox="1"/>
          <p:nvPr/>
        </p:nvSpPr>
        <p:spPr>
          <a:xfrm>
            <a:off x="3055346" y="1691655"/>
            <a:ext cx="1062990" cy="369332"/>
          </a:xfrm>
          <a:prstGeom prst="rect">
            <a:avLst/>
          </a:prstGeom>
          <a:noFill/>
        </p:spPr>
        <p:txBody>
          <a:bodyPr wrap="square" rtlCol="0">
            <a:spAutoFit/>
          </a:bodyPr>
          <a:lstStyle/>
          <a:p>
            <a:r>
              <a:rPr lang="en-US" dirty="0">
                <a:solidFill>
                  <a:schemeClr val="accent1"/>
                </a:solidFill>
              </a:rPr>
              <a:t>low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8" name="TextBox 7"/>
          <p:cNvSpPr txBox="1"/>
          <p:nvPr/>
        </p:nvSpPr>
        <p:spPr>
          <a:xfrm>
            <a:off x="7081246" y="1691655"/>
            <a:ext cx="1062990" cy="369332"/>
          </a:xfrm>
          <a:prstGeom prst="rect">
            <a:avLst/>
          </a:prstGeom>
          <a:noFill/>
        </p:spPr>
        <p:txBody>
          <a:bodyPr wrap="square" rtlCol="0">
            <a:spAutoFit/>
          </a:bodyPr>
          <a:lstStyle/>
          <a:p>
            <a:r>
              <a:rPr lang="en-US">
                <a:solidFill>
                  <a:schemeClr val="accent1"/>
                </a:solidFill>
              </a:rPr>
              <a:t>low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55" y="1120501"/>
            <a:ext cx="8646289" cy="5552304"/>
          </a:xfrm>
          <a:prstGeom prst="rect">
            <a:avLst/>
          </a:prstGeom>
        </p:spPr>
      </p:pic>
      <p:sp>
        <p:nvSpPr>
          <p:cNvPr id="10" name="TextBox 9"/>
          <p:cNvSpPr txBox="1"/>
          <p:nvPr/>
        </p:nvSpPr>
        <p:spPr>
          <a:xfrm>
            <a:off x="655046" y="3679721"/>
            <a:ext cx="1062990" cy="369332"/>
          </a:xfrm>
          <a:prstGeom prst="rect">
            <a:avLst/>
          </a:prstGeom>
          <a:noFill/>
        </p:spPr>
        <p:txBody>
          <a:bodyPr wrap="square" rtlCol="0">
            <a:spAutoFit/>
          </a:bodyPr>
          <a:lstStyle/>
          <a:p>
            <a:r>
              <a:rPr lang="en-US" dirty="0">
                <a:solidFill>
                  <a:schemeClr val="accent1"/>
                </a:solidFill>
              </a:rPr>
              <a:t>high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11" name="TextBox 10"/>
          <p:cNvSpPr txBox="1"/>
          <p:nvPr/>
        </p:nvSpPr>
        <p:spPr>
          <a:xfrm>
            <a:off x="5227046" y="3495055"/>
            <a:ext cx="1062990" cy="369332"/>
          </a:xfrm>
          <a:prstGeom prst="rect">
            <a:avLst/>
          </a:prstGeom>
          <a:noFill/>
        </p:spPr>
        <p:txBody>
          <a:bodyPr wrap="square" rtlCol="0">
            <a:spAutoFit/>
          </a:bodyPr>
          <a:lstStyle/>
          <a:p>
            <a:r>
              <a:rPr lang="en-US">
                <a:solidFill>
                  <a:schemeClr val="accent1"/>
                </a:solidFill>
              </a:rPr>
              <a:t>high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12" name="TextBox 11"/>
          <p:cNvSpPr txBox="1"/>
          <p:nvPr/>
        </p:nvSpPr>
        <p:spPr>
          <a:xfrm>
            <a:off x="3207746" y="1844055"/>
            <a:ext cx="1062990" cy="369332"/>
          </a:xfrm>
          <a:prstGeom prst="rect">
            <a:avLst/>
          </a:prstGeom>
          <a:noFill/>
        </p:spPr>
        <p:txBody>
          <a:bodyPr wrap="square" rtlCol="0">
            <a:spAutoFit/>
          </a:bodyPr>
          <a:lstStyle/>
          <a:p>
            <a:r>
              <a:rPr lang="en-US" dirty="0">
                <a:solidFill>
                  <a:schemeClr val="accent1"/>
                </a:solidFill>
              </a:rPr>
              <a:t>low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13" name="TextBox 12"/>
          <p:cNvSpPr txBox="1"/>
          <p:nvPr/>
        </p:nvSpPr>
        <p:spPr>
          <a:xfrm>
            <a:off x="7233646" y="1844055"/>
            <a:ext cx="1062990" cy="369332"/>
          </a:xfrm>
          <a:prstGeom prst="rect">
            <a:avLst/>
          </a:prstGeom>
          <a:noFill/>
        </p:spPr>
        <p:txBody>
          <a:bodyPr wrap="square" rtlCol="0">
            <a:spAutoFit/>
          </a:bodyPr>
          <a:lstStyle/>
          <a:p>
            <a:r>
              <a:rPr lang="en-US">
                <a:solidFill>
                  <a:schemeClr val="accent1"/>
                </a:solidFill>
              </a:rPr>
              <a:t>low </a:t>
            </a:r>
            <a:r>
              <a:rPr lang="en-US" dirty="0" err="1">
                <a:solidFill>
                  <a:schemeClr val="accent1"/>
                </a:solidFill>
              </a:rPr>
              <a:t>U</a:t>
            </a:r>
            <a:r>
              <a:rPr lang="en-US" baseline="-25000" dirty="0" err="1">
                <a:solidFill>
                  <a:schemeClr val="accent1"/>
                </a:solidFill>
              </a:rPr>
              <a:t>e</a:t>
            </a:r>
            <a:endParaRPr lang="en-US" dirty="0">
              <a:solidFill>
                <a:schemeClr val="accent1"/>
              </a:solidFill>
            </a:endParaRPr>
          </a:p>
        </p:txBody>
      </p:sp>
      <p:sp>
        <p:nvSpPr>
          <p:cNvPr id="3" name="Rectangle 2">
            <a:extLst>
              <a:ext uri="{FF2B5EF4-FFF2-40B4-BE49-F238E27FC236}">
                <a16:creationId xmlns:a16="http://schemas.microsoft.com/office/drawing/2014/main" id="{FE708655-DBDD-D844-817D-1FB92D25407C}"/>
              </a:ext>
            </a:extLst>
          </p:cNvPr>
          <p:cNvSpPr/>
          <p:nvPr/>
        </p:nvSpPr>
        <p:spPr>
          <a:xfrm>
            <a:off x="8574867" y="6275055"/>
            <a:ext cx="201563" cy="241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98E22A-979D-624A-86A5-E5C0065672A6}"/>
              </a:ext>
            </a:extLst>
          </p:cNvPr>
          <p:cNvSpPr txBox="1"/>
          <p:nvPr/>
        </p:nvSpPr>
        <p:spPr>
          <a:xfrm>
            <a:off x="8453403" y="6257255"/>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22.) </a:t>
            </a:r>
          </a:p>
        </p:txBody>
      </p:sp>
    </p:spTree>
    <p:extLst>
      <p:ext uri="{BB962C8B-B14F-4D97-AF65-F5344CB8AC3E}">
        <p14:creationId xmlns:p14="http://schemas.microsoft.com/office/powerpoint/2010/main" val="25610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practice</a:t>
            </a:r>
          </a:p>
        </p:txBody>
      </p:sp>
      <p:sp>
        <p:nvSpPr>
          <p:cNvPr id="3" name="Content Placeholder 2"/>
          <p:cNvSpPr>
            <a:spLocks noGrp="1"/>
          </p:cNvSpPr>
          <p:nvPr>
            <p:ph idx="1"/>
          </p:nvPr>
        </p:nvSpPr>
        <p:spPr>
          <a:xfrm>
            <a:off x="228600" y="1600200"/>
            <a:ext cx="8686800" cy="4525963"/>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If an electron</a:t>
            </a:r>
            <a:r>
              <a:rPr lang="en-US" sz="2000" dirty="0"/>
              <a:t> is </a:t>
            </a:r>
            <a:r>
              <a:rPr lang="en-US" sz="2000" dirty="0">
                <a:solidFill>
                  <a:srgbClr val="1D46D1"/>
                </a:solidFill>
              </a:rPr>
              <a:t>released from rest </a:t>
            </a:r>
            <a:r>
              <a:rPr lang="en-US" sz="2000" dirty="0"/>
              <a:t>in a </a:t>
            </a:r>
            <a:r>
              <a:rPr lang="en-US" sz="2000" dirty="0">
                <a:solidFill>
                  <a:srgbClr val="1D46D1"/>
                </a:solidFill>
              </a:rPr>
              <a:t>uniform electric field</a:t>
            </a:r>
            <a:r>
              <a:rPr lang="en-US" sz="2000" dirty="0"/>
              <a:t>, the </a:t>
            </a:r>
            <a:r>
              <a:rPr lang="en-US" sz="2000" dirty="0">
                <a:solidFill>
                  <a:srgbClr val="1D46D1"/>
                </a:solidFill>
              </a:rPr>
              <a:t>potential energy of the charge-field system</a:t>
            </a:r>
          </a:p>
          <a:p>
            <a:pPr lvl="1"/>
            <a:r>
              <a:rPr lang="en-US" dirty="0"/>
              <a:t>(a) increases	(b) decreases	   </a:t>
            </a:r>
            <a:r>
              <a:rPr lang="mr-IN" dirty="0"/>
              <a:t>(</a:t>
            </a:r>
            <a:r>
              <a:rPr lang="mr-IN" dirty="0" err="1"/>
              <a:t>c</a:t>
            </a:r>
            <a:r>
              <a:rPr lang="mr-IN" dirty="0"/>
              <a:t>)</a:t>
            </a:r>
            <a:r>
              <a:rPr lang="de-DE" dirty="0"/>
              <a:t> </a:t>
            </a:r>
            <a:r>
              <a:rPr lang="de-DE" dirty="0" err="1"/>
              <a:t>stays</a:t>
            </a:r>
            <a:r>
              <a:rPr lang="de-DE" dirty="0"/>
              <a:t> </a:t>
            </a:r>
            <a:r>
              <a:rPr lang="de-DE" dirty="0" err="1"/>
              <a:t>the</a:t>
            </a:r>
            <a:r>
              <a:rPr lang="de-DE" dirty="0"/>
              <a:t> same		</a:t>
            </a:r>
            <a:r>
              <a:rPr lang="de-DE" dirty="0" err="1"/>
              <a:t>Explain</a:t>
            </a:r>
            <a:r>
              <a:rPr lang="de-DE" dirty="0"/>
              <a:t>!</a:t>
            </a:r>
          </a:p>
          <a:p>
            <a:pPr lvl="1"/>
            <a:endParaRPr lang="de-DE" sz="1800" dirty="0"/>
          </a:p>
          <a:p>
            <a:pPr lvl="1"/>
            <a:endParaRPr lang="de-DE" sz="1800" dirty="0"/>
          </a:p>
          <a:p>
            <a:pPr lvl="1"/>
            <a:endParaRPr lang="de-DE" sz="1800" dirty="0"/>
          </a:p>
          <a:p>
            <a:pPr marL="0" indent="0">
              <a:buNone/>
            </a:pPr>
            <a:r>
              <a:rPr lang="de-DE" sz="2000" dirty="0">
                <a:solidFill>
                  <a:srgbClr val="FF0000"/>
                </a:solidFill>
                <a:latin typeface="Apple Chancery" panose="03020702040506060504" pitchFamily="66" charset="-79"/>
                <a:cs typeface="Apple Chancery" panose="03020702040506060504" pitchFamily="66" charset="-79"/>
              </a:rPr>
              <a:t>True </a:t>
            </a:r>
            <a:r>
              <a:rPr lang="de-DE" sz="2000" dirty="0" err="1">
                <a:solidFill>
                  <a:srgbClr val="FF0000"/>
                </a:solidFill>
                <a:latin typeface="Apple Chancery" panose="03020702040506060504" pitchFamily="66" charset="-79"/>
                <a:cs typeface="Apple Chancery" panose="03020702040506060504" pitchFamily="66" charset="-79"/>
              </a:rPr>
              <a:t>or</a:t>
            </a:r>
            <a:r>
              <a:rPr lang="de-DE" sz="2000" dirty="0">
                <a:solidFill>
                  <a:srgbClr val="FF0000"/>
                </a:solidFill>
                <a:latin typeface="Apple Chancery" panose="03020702040506060504" pitchFamily="66" charset="-79"/>
                <a:cs typeface="Apple Chancery" panose="03020702040506060504" pitchFamily="66" charset="-79"/>
              </a:rPr>
              <a:t> </a:t>
            </a:r>
            <a:r>
              <a:rPr lang="de-DE" sz="2000" dirty="0" err="1">
                <a:solidFill>
                  <a:srgbClr val="FF0000"/>
                </a:solidFill>
                <a:latin typeface="Apple Chancery" panose="03020702040506060504" pitchFamily="66" charset="-79"/>
                <a:cs typeface="Apple Chancery" panose="03020702040506060504" pitchFamily="66" charset="-79"/>
              </a:rPr>
              <a:t>false</a:t>
            </a:r>
            <a:r>
              <a:rPr lang="de-DE" sz="2000" dirty="0">
                <a:solidFill>
                  <a:srgbClr val="FF0000"/>
                </a:solidFill>
                <a:latin typeface="Apple Chancery" panose="03020702040506060504" pitchFamily="66" charset="-79"/>
                <a:cs typeface="Apple Chancery" panose="03020702040506060504" pitchFamily="66" charset="-79"/>
              </a:rPr>
              <a:t>:</a:t>
            </a:r>
            <a:r>
              <a:rPr lang="de-DE" sz="2000" dirty="0"/>
              <a:t> </a:t>
            </a:r>
            <a:r>
              <a:rPr lang="de-DE" sz="2000" dirty="0" err="1"/>
              <a:t>If</a:t>
            </a:r>
            <a:r>
              <a:rPr lang="de-DE" sz="2000" dirty="0"/>
              <a:t> a </a:t>
            </a:r>
            <a:r>
              <a:rPr lang="de-DE" sz="2000" dirty="0" err="1"/>
              <a:t>proton</a:t>
            </a:r>
            <a:r>
              <a:rPr lang="de-DE" sz="2000" dirty="0"/>
              <a:t> </a:t>
            </a:r>
            <a:r>
              <a:rPr lang="de-DE" sz="2000" dirty="0" err="1"/>
              <a:t>and</a:t>
            </a:r>
            <a:r>
              <a:rPr lang="de-DE" sz="2000" dirty="0"/>
              <a:t> </a:t>
            </a:r>
            <a:r>
              <a:rPr lang="de-DE" sz="2000" dirty="0" err="1"/>
              <a:t>electron</a:t>
            </a:r>
            <a:r>
              <a:rPr lang="de-DE" sz="2000" dirty="0"/>
              <a:t> </a:t>
            </a:r>
            <a:r>
              <a:rPr lang="de-DE" sz="2000" dirty="0" err="1"/>
              <a:t>both</a:t>
            </a:r>
            <a:r>
              <a:rPr lang="de-DE" sz="2000" dirty="0"/>
              <a:t> </a:t>
            </a:r>
            <a:r>
              <a:rPr lang="de-DE" sz="2000" dirty="0" err="1"/>
              <a:t>move</a:t>
            </a:r>
            <a:r>
              <a:rPr lang="de-DE" sz="2000" dirty="0"/>
              <a:t> </a:t>
            </a:r>
            <a:r>
              <a:rPr lang="de-DE" sz="2000" dirty="0" err="1"/>
              <a:t>through</a:t>
            </a:r>
            <a:r>
              <a:rPr lang="de-DE" sz="2000" dirty="0"/>
              <a:t> </a:t>
            </a:r>
            <a:r>
              <a:rPr lang="de-DE" sz="2000" dirty="0" err="1"/>
              <a:t>the</a:t>
            </a:r>
            <a:r>
              <a:rPr lang="de-DE" sz="2000" dirty="0"/>
              <a:t> same </a:t>
            </a:r>
            <a:r>
              <a:rPr lang="de-DE" sz="2000" dirty="0" err="1"/>
              <a:t>displacement</a:t>
            </a:r>
            <a:r>
              <a:rPr lang="de-DE" sz="2000" dirty="0"/>
              <a:t> in an </a:t>
            </a:r>
            <a:r>
              <a:rPr lang="de-DE" sz="2000" dirty="0" err="1"/>
              <a:t>electric</a:t>
            </a:r>
            <a:r>
              <a:rPr lang="de-DE" sz="2000" dirty="0"/>
              <a:t> </a:t>
            </a:r>
            <a:r>
              <a:rPr lang="de-DE" sz="2000" dirty="0" err="1"/>
              <a:t>field</a:t>
            </a:r>
            <a:r>
              <a:rPr lang="de-DE" sz="2000" dirty="0"/>
              <a:t>, </a:t>
            </a:r>
            <a:r>
              <a:rPr lang="de-DE" sz="2000" dirty="0" err="1"/>
              <a:t>the</a:t>
            </a:r>
            <a:r>
              <a:rPr lang="de-DE" sz="2000" dirty="0"/>
              <a:t> </a:t>
            </a:r>
            <a:r>
              <a:rPr lang="de-DE" sz="2000" dirty="0" err="1"/>
              <a:t>change</a:t>
            </a:r>
            <a:r>
              <a:rPr lang="de-DE" sz="2000" dirty="0"/>
              <a:t> in PE </a:t>
            </a:r>
            <a:r>
              <a:rPr lang="de-DE" sz="2000" dirty="0" err="1"/>
              <a:t>for</a:t>
            </a:r>
            <a:r>
              <a:rPr lang="de-DE" sz="2000" dirty="0"/>
              <a:t> </a:t>
            </a:r>
            <a:r>
              <a:rPr lang="de-DE" sz="2000" dirty="0" err="1"/>
              <a:t>the</a:t>
            </a:r>
            <a:r>
              <a:rPr lang="de-DE" sz="2000" dirty="0"/>
              <a:t> </a:t>
            </a:r>
            <a:r>
              <a:rPr lang="de-DE" sz="2000" dirty="0" err="1"/>
              <a:t>proton</a:t>
            </a:r>
            <a:r>
              <a:rPr lang="de-DE" sz="2000" dirty="0"/>
              <a:t> must </a:t>
            </a:r>
            <a:r>
              <a:rPr lang="de-DE" sz="2000" dirty="0" err="1"/>
              <a:t>be</a:t>
            </a:r>
            <a:r>
              <a:rPr lang="de-DE" sz="2000" dirty="0"/>
              <a:t> </a:t>
            </a:r>
            <a:r>
              <a:rPr lang="de-DE" sz="2000" dirty="0" err="1"/>
              <a:t>equal</a:t>
            </a:r>
            <a:r>
              <a:rPr lang="de-DE" sz="2000" dirty="0"/>
              <a:t> in </a:t>
            </a:r>
            <a:r>
              <a:rPr lang="de-DE" sz="2000" dirty="0" err="1"/>
              <a:t>magnitude</a:t>
            </a:r>
            <a:r>
              <a:rPr lang="de-DE" sz="2000" dirty="0"/>
              <a:t> </a:t>
            </a:r>
            <a:r>
              <a:rPr lang="de-DE" sz="2000" dirty="0" err="1"/>
              <a:t>and</a:t>
            </a:r>
            <a:r>
              <a:rPr lang="de-DE" sz="2000" dirty="0"/>
              <a:t> </a:t>
            </a:r>
            <a:r>
              <a:rPr lang="de-DE" sz="2000" dirty="0" err="1"/>
              <a:t>opposite</a:t>
            </a:r>
            <a:r>
              <a:rPr lang="de-DE" sz="2000" dirty="0"/>
              <a:t> in </a:t>
            </a:r>
            <a:r>
              <a:rPr lang="de-DE" sz="2000" dirty="0" err="1"/>
              <a:t>sign</a:t>
            </a:r>
            <a:r>
              <a:rPr lang="de-DE" sz="2000" dirty="0"/>
              <a:t> </a:t>
            </a:r>
            <a:r>
              <a:rPr lang="de-DE" sz="2000" dirty="0" err="1"/>
              <a:t>to</a:t>
            </a:r>
            <a:r>
              <a:rPr lang="de-DE" sz="2000" dirty="0"/>
              <a:t> </a:t>
            </a:r>
            <a:r>
              <a:rPr lang="de-DE" sz="2000" dirty="0" err="1"/>
              <a:t>the</a:t>
            </a:r>
            <a:r>
              <a:rPr lang="de-DE" sz="2000" dirty="0"/>
              <a:t> </a:t>
            </a:r>
            <a:r>
              <a:rPr lang="de-DE" sz="2000" dirty="0" err="1"/>
              <a:t>change</a:t>
            </a:r>
            <a:r>
              <a:rPr lang="de-DE" sz="2000" dirty="0"/>
              <a:t> in PE </a:t>
            </a:r>
            <a:r>
              <a:rPr lang="de-DE" sz="2000" dirty="0" err="1"/>
              <a:t>for</a:t>
            </a:r>
            <a:r>
              <a:rPr lang="de-DE" sz="2000" dirty="0"/>
              <a:t> </a:t>
            </a:r>
            <a:r>
              <a:rPr lang="de-DE" sz="2000" dirty="0" err="1"/>
              <a:t>the</a:t>
            </a:r>
            <a:r>
              <a:rPr lang="de-DE" sz="2000" dirty="0"/>
              <a:t> </a:t>
            </a:r>
            <a:r>
              <a:rPr lang="de-DE" sz="2000" dirty="0" err="1"/>
              <a:t>electron</a:t>
            </a:r>
            <a:r>
              <a:rPr lang="de-DE" sz="2000" dirty="0"/>
              <a:t>. </a:t>
            </a:r>
            <a:endParaRPr lang="en-US" sz="2000" dirty="0"/>
          </a:p>
        </p:txBody>
      </p:sp>
      <p:sp>
        <p:nvSpPr>
          <p:cNvPr id="4" name="TextBox 3"/>
          <p:cNvSpPr txBox="1"/>
          <p:nvPr/>
        </p:nvSpPr>
        <p:spPr>
          <a:xfrm>
            <a:off x="685800" y="2707388"/>
            <a:ext cx="8229600" cy="923330"/>
          </a:xfrm>
          <a:prstGeom prst="rect">
            <a:avLst/>
          </a:prstGeom>
          <a:noFill/>
        </p:spPr>
        <p:txBody>
          <a:bodyPr wrap="square" rtlCol="0">
            <a:spAutoFit/>
          </a:bodyPr>
          <a:lstStyle/>
          <a:p>
            <a:r>
              <a:rPr lang="en-US" dirty="0">
                <a:solidFill>
                  <a:srgbClr val="1D46D1"/>
                </a:solidFill>
                <a:latin typeface="Times New Roman" panose="02020603050405020304" pitchFamily="18" charset="0"/>
                <a:ea typeface="Palatino Linotype" charset="0"/>
                <a:cs typeface="Times New Roman" panose="02020603050405020304" pitchFamily="18" charset="0"/>
              </a:rPr>
              <a:t>When released from rest, the electron will accelerate in the direction opposite the electric field, due to the electric force on it by that field. This means electrical potential energy is converted to kinetic energy, and the potential energy will </a:t>
            </a:r>
            <a:r>
              <a:rPr lang="en-US" b="1" dirty="0">
                <a:solidFill>
                  <a:srgbClr val="1D46D1"/>
                </a:solidFill>
                <a:latin typeface="Times New Roman" panose="02020603050405020304" pitchFamily="18" charset="0"/>
                <a:ea typeface="Palatino Linotype" charset="0"/>
                <a:cs typeface="Times New Roman" panose="02020603050405020304" pitchFamily="18" charset="0"/>
              </a:rPr>
              <a:t>decrease</a:t>
            </a:r>
            <a:r>
              <a:rPr lang="en-US" dirty="0">
                <a:solidFill>
                  <a:srgbClr val="1D46D1"/>
                </a:solidFill>
                <a:latin typeface="Times New Roman" panose="02020603050405020304" pitchFamily="18" charset="0"/>
                <a:ea typeface="Palatino Linotype" charset="0"/>
                <a:cs typeface="Times New Roman" panose="02020603050405020304" pitchFamily="18" charset="0"/>
              </a:rPr>
              <a:t>.</a:t>
            </a:r>
          </a:p>
        </p:txBody>
      </p:sp>
      <p:sp>
        <p:nvSpPr>
          <p:cNvPr id="5" name="TextBox 4"/>
          <p:cNvSpPr txBox="1"/>
          <p:nvPr/>
        </p:nvSpPr>
        <p:spPr>
          <a:xfrm>
            <a:off x="685800" y="4737905"/>
            <a:ext cx="8229600" cy="923330"/>
          </a:xfrm>
          <a:prstGeom prst="rect">
            <a:avLst/>
          </a:prstGeom>
          <a:noFill/>
        </p:spPr>
        <p:txBody>
          <a:bodyPr wrap="square" rtlCol="0">
            <a:spAutoFit/>
          </a:bodyPr>
          <a:lstStyle/>
          <a:p>
            <a:r>
              <a:rPr lang="en-US" dirty="0">
                <a:solidFill>
                  <a:srgbClr val="1D46D1"/>
                </a:solidFill>
                <a:latin typeface="Times New Roman" panose="02020603050405020304" pitchFamily="18" charset="0"/>
                <a:ea typeface="Palatino Linotype" charset="0"/>
                <a:cs typeface="Times New Roman" panose="02020603050405020304" pitchFamily="18" charset="0"/>
              </a:rPr>
              <a:t>True: 𝛥U = -</a:t>
            </a:r>
            <a:r>
              <a:rPr lang="en-US" dirty="0" err="1">
                <a:solidFill>
                  <a:srgbClr val="1D46D1"/>
                </a:solidFill>
                <a:latin typeface="Times New Roman" panose="02020603050405020304" pitchFamily="18" charset="0"/>
                <a:ea typeface="Palatino Linotype" charset="0"/>
                <a:cs typeface="Times New Roman" panose="02020603050405020304" pitchFamily="18" charset="0"/>
              </a:rPr>
              <a:t>qEd</a:t>
            </a:r>
            <a:r>
              <a:rPr lang="en-US" dirty="0">
                <a:solidFill>
                  <a:srgbClr val="1D46D1"/>
                </a:solidFill>
                <a:latin typeface="Times New Roman" panose="02020603050405020304" pitchFamily="18" charset="0"/>
                <a:ea typeface="Palatino Linotype" charset="0"/>
                <a:cs typeface="Times New Roman" panose="02020603050405020304" pitchFamily="18" charset="0"/>
              </a:rPr>
              <a:t>, and since both have the same magnitude charge, same displacement, and are in the same electric field, the magnitude of the change in PE will be the same, and since the electron is -, the signs will be opposite.</a:t>
            </a:r>
          </a:p>
        </p:txBody>
      </p:sp>
      <p:sp>
        <p:nvSpPr>
          <p:cNvPr id="6" name="TextBox 5">
            <a:extLst>
              <a:ext uri="{FF2B5EF4-FFF2-40B4-BE49-F238E27FC236}">
                <a16:creationId xmlns:a16="http://schemas.microsoft.com/office/drawing/2014/main" id="{635D3855-0B39-684B-94A4-170354E6C344}"/>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23.) </a:t>
            </a:r>
          </a:p>
        </p:txBody>
      </p:sp>
    </p:spTree>
    <p:extLst>
      <p:ext uri="{BB962C8B-B14F-4D97-AF65-F5344CB8AC3E}">
        <p14:creationId xmlns:p14="http://schemas.microsoft.com/office/powerpoint/2010/main" val="29493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dissolv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graphicFrame>
        <p:nvGraphicFramePr>
          <p:cNvPr id="64" name="Object 63"/>
          <p:cNvGraphicFramePr>
            <a:graphicFrameLocks noChangeAspect="1"/>
          </p:cNvGraphicFramePr>
          <p:nvPr/>
        </p:nvGraphicFramePr>
        <p:xfrm>
          <a:off x="2005507" y="4491036"/>
          <a:ext cx="4918075" cy="1674812"/>
        </p:xfrm>
        <a:graphic>
          <a:graphicData uri="http://schemas.openxmlformats.org/presentationml/2006/ole">
            <mc:AlternateContent xmlns:mc="http://schemas.openxmlformats.org/markup-compatibility/2006">
              <mc:Choice xmlns:v="urn:schemas-microsoft-com:vml" Requires="v">
                <p:oleObj spid="_x0000_s28745" name="Equation" r:id="rId4" imgW="2933700" imgH="1003300" progId="Equation.DSMT4">
                  <p:embed/>
                </p:oleObj>
              </mc:Choice>
              <mc:Fallback>
                <p:oleObj name="Equation" r:id="rId4" imgW="2933700" imgH="1003300" progId="Equation.DSMT4">
                  <p:embed/>
                  <p:pic>
                    <p:nvPicPr>
                      <p:cNvPr id="64" name="Object 63"/>
                      <p:cNvPicPr/>
                      <p:nvPr/>
                    </p:nvPicPr>
                    <p:blipFill>
                      <a:blip r:embed="rId5"/>
                      <a:stretch>
                        <a:fillRect/>
                      </a:stretch>
                    </p:blipFill>
                    <p:spPr>
                      <a:xfrm>
                        <a:off x="2005507" y="4491036"/>
                        <a:ext cx="4918075" cy="1674812"/>
                      </a:xfrm>
                      <a:prstGeom prst="rect">
                        <a:avLst/>
                      </a:prstGeom>
                    </p:spPr>
                  </p:pic>
                </p:oleObj>
              </mc:Fallback>
            </mc:AlternateContent>
          </a:graphicData>
        </a:graphic>
      </p:graphicFrame>
      <p:sp>
        <p:nvSpPr>
          <p:cNvPr id="71" name="TextBox 70"/>
          <p:cNvSpPr txBox="1"/>
          <p:nvPr/>
        </p:nvSpPr>
        <p:spPr>
          <a:xfrm>
            <a:off x="244215" y="500367"/>
            <a:ext cx="6131185" cy="1446550"/>
          </a:xfrm>
          <a:prstGeom prst="rect">
            <a:avLst/>
          </a:prstGeom>
          <a:noFill/>
        </p:spPr>
        <p:txBody>
          <a:bodyPr wrap="square" rtlCol="0">
            <a:spAutoFit/>
          </a:bodyPr>
          <a:lstStyle/>
          <a:p>
            <a:r>
              <a:rPr lang="en-US" sz="2800" dirty="0">
                <a:solidFill>
                  <a:srgbClr val="FF0000"/>
                </a:solidFill>
                <a:latin typeface="Apple Chancery"/>
                <a:cs typeface="Apple Chancery"/>
              </a:rPr>
              <a:t>Example 10:</a:t>
            </a:r>
            <a:r>
              <a:rPr lang="en-US" sz="2000" dirty="0">
                <a:latin typeface="Times New Roman"/>
                <a:cs typeface="Times New Roman"/>
              </a:rPr>
              <a:t>  A </a:t>
            </a:r>
            <a:r>
              <a:rPr lang="en-US" sz="2000" dirty="0">
                <a:solidFill>
                  <a:srgbClr val="0000FF"/>
                </a:solidFill>
                <a:latin typeface="Times New Roman"/>
                <a:cs typeface="Times New Roman"/>
              </a:rPr>
              <a:t>battery</a:t>
            </a:r>
            <a:r>
              <a:rPr lang="en-US" sz="2000" dirty="0">
                <a:latin typeface="Times New Roman"/>
                <a:cs typeface="Times New Roman"/>
              </a:rPr>
              <a:t> has an </a:t>
            </a:r>
            <a:r>
              <a:rPr lang="en-US" sz="2000" i="1" dirty="0">
                <a:solidFill>
                  <a:srgbClr val="0000FF"/>
                </a:solidFill>
                <a:latin typeface="Times New Roman"/>
                <a:cs typeface="Times New Roman"/>
              </a:rPr>
              <a:t>electric potential </a:t>
            </a:r>
            <a:r>
              <a:rPr lang="en-US" sz="2000" dirty="0">
                <a:latin typeface="Times New Roman"/>
                <a:cs typeface="Times New Roman"/>
              </a:rPr>
              <a:t>of </a:t>
            </a:r>
            <a:r>
              <a:rPr lang="en-US" sz="2000" dirty="0">
                <a:solidFill>
                  <a:srgbClr val="FF0000"/>
                </a:solidFill>
                <a:latin typeface="Times New Roman"/>
                <a:cs typeface="Times New Roman"/>
              </a:rPr>
              <a:t>14 volts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i="1" dirty="0">
                <a:solidFill>
                  <a:srgbClr val="0000FF"/>
                </a:solidFill>
                <a:latin typeface="Times New Roman"/>
                <a:cs typeface="Times New Roman"/>
              </a:rPr>
              <a:t>positive terminal </a:t>
            </a:r>
            <a:r>
              <a:rPr lang="en-US" sz="2000" dirty="0">
                <a:latin typeface="Times New Roman"/>
                <a:cs typeface="Times New Roman"/>
              </a:rPr>
              <a:t>and </a:t>
            </a:r>
            <a:r>
              <a:rPr lang="en-US" sz="2000" dirty="0">
                <a:solidFill>
                  <a:srgbClr val="FF0000"/>
                </a:solidFill>
                <a:latin typeface="Times New Roman"/>
                <a:cs typeface="Times New Roman"/>
              </a:rPr>
              <a:t>2 volts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i="1" dirty="0">
                <a:solidFill>
                  <a:srgbClr val="0000FF"/>
                </a:solidFill>
                <a:latin typeface="Times New Roman"/>
                <a:cs typeface="Times New Roman"/>
              </a:rPr>
              <a:t>negative terminal</a:t>
            </a:r>
            <a:r>
              <a:rPr lang="en-US" sz="2000" dirty="0">
                <a:latin typeface="Times New Roman"/>
                <a:cs typeface="Times New Roman"/>
              </a:rPr>
              <a:t>.  It is connected to </a:t>
            </a:r>
            <a:r>
              <a:rPr lang="en-US" sz="2000" dirty="0">
                <a:solidFill>
                  <a:srgbClr val="0000FF"/>
                </a:solidFill>
                <a:latin typeface="Times New Roman"/>
                <a:cs typeface="Times New Roman"/>
              </a:rPr>
              <a:t>parallel metal plates </a:t>
            </a:r>
            <a:r>
              <a:rPr lang="en-US" sz="2000" dirty="0">
                <a:latin typeface="Times New Roman"/>
                <a:cs typeface="Times New Roman"/>
              </a:rPr>
              <a:t>that are </a:t>
            </a:r>
            <a:r>
              <a:rPr lang="en-US" sz="2000" dirty="0">
                <a:solidFill>
                  <a:srgbClr val="FF0000"/>
                </a:solidFill>
                <a:latin typeface="Times New Roman"/>
                <a:cs typeface="Times New Roman"/>
              </a:rPr>
              <a:t>3 millimeters apart </a:t>
            </a:r>
            <a:r>
              <a:rPr lang="en-US" sz="2000" dirty="0">
                <a:latin typeface="Times New Roman"/>
                <a:cs typeface="Times New Roman"/>
              </a:rPr>
              <a:t>and insulated from one another.</a:t>
            </a:r>
            <a:endParaRPr lang="en-US" sz="2000" dirty="0">
              <a:solidFill>
                <a:srgbClr val="FF0000"/>
              </a:solidFill>
              <a:latin typeface="Times New Roman"/>
              <a:cs typeface="Times New Roman"/>
            </a:endParaRPr>
          </a:p>
        </p:txBody>
      </p:sp>
      <p:sp>
        <p:nvSpPr>
          <p:cNvPr id="21" name="TextBox 20"/>
          <p:cNvSpPr txBox="1"/>
          <p:nvPr/>
        </p:nvSpPr>
        <p:spPr>
          <a:xfrm>
            <a:off x="574545" y="1958280"/>
            <a:ext cx="5242185" cy="707886"/>
          </a:xfrm>
          <a:prstGeom prst="rect">
            <a:avLst/>
          </a:prstGeom>
          <a:noFill/>
        </p:spPr>
        <p:txBody>
          <a:bodyPr wrap="square" rtlCol="0">
            <a:spAutoFit/>
          </a:bodyPr>
          <a:lstStyle/>
          <a:p>
            <a:r>
              <a:rPr lang="en-US" sz="2000" dirty="0">
                <a:solidFill>
                  <a:srgbClr val="FF0000"/>
                </a:solidFill>
                <a:latin typeface="Apple Chancery"/>
                <a:cs typeface="Apple Chancery"/>
              </a:rPr>
              <a:t>a.) From what you know </a:t>
            </a:r>
            <a:r>
              <a:rPr lang="en-US" sz="2000" dirty="0">
                <a:latin typeface="Times New Roman"/>
                <a:cs typeface="Times New Roman"/>
              </a:rPr>
              <a:t>about the </a:t>
            </a:r>
            <a:r>
              <a:rPr lang="en-US" sz="2000" dirty="0">
                <a:solidFill>
                  <a:srgbClr val="0000FF"/>
                </a:solidFill>
                <a:latin typeface="Times New Roman"/>
                <a:cs typeface="Times New Roman"/>
              </a:rPr>
              <a:t>voltages</a:t>
            </a:r>
            <a:r>
              <a:rPr lang="en-US" sz="2000" dirty="0">
                <a:latin typeface="Times New Roman"/>
                <a:cs typeface="Times New Roman"/>
              </a:rPr>
              <a:t>, </a:t>
            </a:r>
            <a:r>
              <a:rPr lang="en-US" sz="2000" dirty="0">
                <a:solidFill>
                  <a:srgbClr val="0000FF"/>
                </a:solidFill>
                <a:latin typeface="Times New Roman"/>
                <a:cs typeface="Times New Roman"/>
              </a:rPr>
              <a:t>draw in </a:t>
            </a:r>
            <a:r>
              <a:rPr lang="en-US" sz="2000" dirty="0">
                <a:latin typeface="Times New Roman"/>
                <a:cs typeface="Times New Roman"/>
              </a:rPr>
              <a:t>the </a:t>
            </a:r>
            <a:r>
              <a:rPr lang="en-US" sz="2000" i="1" dirty="0">
                <a:solidFill>
                  <a:srgbClr val="FF0000"/>
                </a:solidFill>
                <a:latin typeface="Times New Roman"/>
                <a:cs typeface="Times New Roman"/>
              </a:rPr>
              <a:t>electric field lines </a:t>
            </a:r>
            <a:r>
              <a:rPr lang="en-US" sz="2000" dirty="0">
                <a:latin typeface="Times New Roman"/>
                <a:cs typeface="Times New Roman"/>
              </a:rPr>
              <a:t>between the plates.</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cxnSp>
        <p:nvCxnSpPr>
          <p:cNvPr id="6" name="Straight Connector 5"/>
          <p:cNvCxnSpPr/>
          <p:nvPr/>
        </p:nvCxnSpPr>
        <p:spPr>
          <a:xfrm flipV="1">
            <a:off x="3705086" y="4846637"/>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nvGraphicFramePr>
        <p:xfrm>
          <a:off x="4111486" y="4706936"/>
          <a:ext cx="125274" cy="187325"/>
        </p:xfrm>
        <a:graphic>
          <a:graphicData uri="http://schemas.openxmlformats.org/presentationml/2006/ole">
            <mc:AlternateContent xmlns:mc="http://schemas.openxmlformats.org/markup-compatibility/2006">
              <mc:Choice xmlns:v="urn:schemas-microsoft-com:vml" Requires="v">
                <p:oleObj spid="_x0000_s28746" name="Equation" r:id="rId6" imgW="101600" imgH="152400" progId="Equation.DSMT4">
                  <p:embed/>
                </p:oleObj>
              </mc:Choice>
              <mc:Fallback>
                <p:oleObj name="Equation" r:id="rId6" imgW="101600" imgH="152400" progId="Equation.DSMT4">
                  <p:embed/>
                  <p:pic>
                    <p:nvPicPr>
                      <p:cNvPr id="40" name="Object 39"/>
                      <p:cNvPicPr/>
                      <p:nvPr/>
                    </p:nvPicPr>
                    <p:blipFill>
                      <a:blip r:embed="rId7"/>
                      <a:stretch>
                        <a:fillRect/>
                      </a:stretch>
                    </p:blipFill>
                    <p:spPr>
                      <a:xfrm>
                        <a:off x="4111486" y="4706936"/>
                        <a:ext cx="125274" cy="187325"/>
                      </a:xfrm>
                      <a:prstGeom prst="rect">
                        <a:avLst/>
                      </a:prstGeom>
                    </p:spPr>
                  </p:pic>
                </p:oleObj>
              </mc:Fallback>
            </mc:AlternateContent>
          </a:graphicData>
        </a:graphic>
      </p:graphicFrame>
      <p:sp>
        <p:nvSpPr>
          <p:cNvPr id="45" name="TextBox 44"/>
          <p:cNvSpPr txBox="1"/>
          <p:nvPr/>
        </p:nvSpPr>
        <p:spPr>
          <a:xfrm>
            <a:off x="982662" y="3314433"/>
            <a:ext cx="7921885" cy="1015663"/>
          </a:xfrm>
          <a:prstGeom prst="rect">
            <a:avLst/>
          </a:prstGeom>
          <a:noFill/>
        </p:spPr>
        <p:txBody>
          <a:bodyPr wrap="square" rtlCol="0">
            <a:spAutoFit/>
          </a:bodyPr>
          <a:lstStyle/>
          <a:p>
            <a:r>
              <a:rPr lang="en-US" sz="2000" dirty="0">
                <a:solidFill>
                  <a:srgbClr val="FF0000"/>
                </a:solidFill>
                <a:latin typeface="Apple Chancery"/>
                <a:cs typeface="Apple Chancery"/>
              </a:rPr>
              <a:t>Traversing from </a:t>
            </a:r>
            <a:r>
              <a:rPr lang="en-US" sz="2000" dirty="0">
                <a:latin typeface="Times New Roman"/>
                <a:cs typeface="Times New Roman"/>
              </a:rPr>
              <a:t>the </a:t>
            </a:r>
            <a:r>
              <a:rPr lang="en-US" sz="2000" dirty="0">
                <a:solidFill>
                  <a:srgbClr val="0000FF"/>
                </a:solidFill>
                <a:latin typeface="Times New Roman"/>
                <a:cs typeface="Times New Roman"/>
              </a:rPr>
              <a:t>upper plate to </a:t>
            </a:r>
            <a:r>
              <a:rPr lang="en-US" sz="2000" dirty="0">
                <a:latin typeface="Times New Roman"/>
                <a:cs typeface="Times New Roman"/>
              </a:rPr>
              <a:t>the </a:t>
            </a:r>
            <a:r>
              <a:rPr lang="en-US" sz="2000" dirty="0">
                <a:solidFill>
                  <a:srgbClr val="0000FF"/>
                </a:solidFill>
                <a:latin typeface="Times New Roman"/>
                <a:cs typeface="Times New Roman"/>
              </a:rPr>
              <a:t>lower plate </a:t>
            </a:r>
            <a:r>
              <a:rPr lang="en-US" sz="2000" dirty="0">
                <a:latin typeface="Times New Roman"/>
                <a:cs typeface="Times New Roman"/>
              </a:rPr>
              <a:t>(i.e., </a:t>
            </a:r>
            <a:r>
              <a:rPr lang="en-US" sz="2000" dirty="0">
                <a:solidFill>
                  <a:srgbClr val="0000FF"/>
                </a:solidFill>
                <a:latin typeface="Times New Roman"/>
                <a:cs typeface="Times New Roman"/>
              </a:rPr>
              <a:t>from</a:t>
            </a:r>
            <a:r>
              <a:rPr lang="en-US" sz="2000" dirty="0">
                <a:latin typeface="Times New Roman"/>
                <a:cs typeface="Times New Roman"/>
              </a:rPr>
              <a:t> the </a:t>
            </a:r>
            <a:r>
              <a:rPr lang="en-US" sz="2000" dirty="0">
                <a:solidFill>
                  <a:srgbClr val="FF0000"/>
                </a:solidFill>
                <a:latin typeface="Times New Roman"/>
                <a:cs typeface="Times New Roman"/>
              </a:rPr>
              <a:t>higher voltage </a:t>
            </a:r>
            <a:r>
              <a:rPr lang="en-US" sz="2000" dirty="0">
                <a:latin typeface="Times New Roman"/>
                <a:cs typeface="Times New Roman"/>
              </a:rPr>
              <a:t>to the </a:t>
            </a:r>
            <a:r>
              <a:rPr lang="en-US" sz="2000" dirty="0">
                <a:solidFill>
                  <a:srgbClr val="FF0000"/>
                </a:solidFill>
                <a:latin typeface="Times New Roman"/>
                <a:cs typeface="Times New Roman"/>
              </a:rPr>
              <a:t>lower voltage </a:t>
            </a:r>
            <a:r>
              <a:rPr lang="en-US" sz="2000" dirty="0">
                <a:latin typeface="Times New Roman"/>
                <a:cs typeface="Times New Roman"/>
              </a:rPr>
              <a:t>plate </a:t>
            </a:r>
            <a:r>
              <a:rPr lang="en-US" sz="2000" dirty="0">
                <a:solidFill>
                  <a:srgbClr val="0000FF"/>
                </a:solidFill>
                <a:latin typeface="Times New Roman"/>
                <a:cs typeface="Times New Roman"/>
              </a:rPr>
              <a:t>ALONG THE </a:t>
            </a:r>
            <a:r>
              <a:rPr lang="en-US" sz="2000" i="1" dirty="0">
                <a:solidFill>
                  <a:srgbClr val="0000FF"/>
                </a:solidFill>
                <a:latin typeface="Times New Roman"/>
                <a:cs typeface="Times New Roman"/>
              </a:rPr>
              <a:t>E-FLD </a:t>
            </a:r>
            <a:r>
              <a:rPr lang="en-US" sz="2000" dirty="0">
                <a:solidFill>
                  <a:srgbClr val="0000FF"/>
                </a:solidFill>
                <a:latin typeface="Times New Roman"/>
                <a:cs typeface="Times New Roman"/>
              </a:rPr>
              <a:t>LINES</a:t>
            </a:r>
            <a:r>
              <a:rPr lang="en-US" sz="2000" dirty="0">
                <a:latin typeface="Times New Roman"/>
                <a:cs typeface="Times New Roman"/>
              </a:rPr>
              <a:t>, we can write:</a:t>
            </a:r>
          </a:p>
        </p:txBody>
      </p:sp>
      <p:cxnSp>
        <p:nvCxnSpPr>
          <p:cNvPr id="34" name="Straight Connector 33"/>
          <p:cNvCxnSpPr/>
          <p:nvPr/>
        </p:nvCxnSpPr>
        <p:spPr>
          <a:xfrm flipH="1" flipV="1">
            <a:off x="8845460" y="251868"/>
            <a:ext cx="33427" cy="208352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511925" y="546727"/>
            <a:ext cx="1879629" cy="15582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525390" y="1560538"/>
            <a:ext cx="1879629" cy="15582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678584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073483"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36112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64876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7936402"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224041" y="704775"/>
            <a:ext cx="13465" cy="859077"/>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486693" y="251867"/>
            <a:ext cx="1365096" cy="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674396" y="2335389"/>
            <a:ext cx="120449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6873614" y="2335389"/>
            <a:ext cx="592884"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866151" y="1716965"/>
            <a:ext cx="8483" cy="61842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670154" y="2026176"/>
            <a:ext cx="8483" cy="61842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469507" y="2171751"/>
            <a:ext cx="8483" cy="32514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486693" y="251867"/>
            <a:ext cx="8483" cy="29950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644339" y="2326948"/>
            <a:ext cx="993544" cy="738664"/>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(positive)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738664"/>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(negative)  </a:t>
            </a:r>
          </a:p>
          <a:p>
            <a:r>
              <a:rPr lang="en-US" sz="1400" dirty="0">
                <a:solidFill>
                  <a:srgbClr val="0000FF"/>
                </a:solidFill>
                <a:latin typeface="Times New Roman"/>
                <a:cs typeface="Times New Roman"/>
              </a:rPr>
              <a:t>   terminal</a:t>
            </a:r>
          </a:p>
        </p:txBody>
      </p:sp>
      <p:sp>
        <p:nvSpPr>
          <p:cNvPr id="102" name="TextBox 101"/>
          <p:cNvSpPr txBox="1"/>
          <p:nvPr/>
        </p:nvSpPr>
        <p:spPr>
          <a:xfrm>
            <a:off x="574545" y="2818566"/>
            <a:ext cx="5800855" cy="400110"/>
          </a:xfrm>
          <a:prstGeom prst="rect">
            <a:avLst/>
          </a:prstGeom>
          <a:noFill/>
        </p:spPr>
        <p:txBody>
          <a:bodyPr wrap="square" rtlCol="0">
            <a:spAutoFit/>
          </a:bodyPr>
          <a:lstStyle/>
          <a:p>
            <a:r>
              <a:rPr lang="en-US" sz="2000" dirty="0">
                <a:solidFill>
                  <a:srgbClr val="FF0000"/>
                </a:solidFill>
                <a:latin typeface="Apple Chancery"/>
                <a:cs typeface="Apple Chancery"/>
              </a:rPr>
              <a:t>b.) How big is </a:t>
            </a:r>
            <a:r>
              <a:rPr lang="en-US" sz="2000" dirty="0">
                <a:latin typeface="Times New Roman"/>
                <a:cs typeface="Times New Roman"/>
              </a:rPr>
              <a:t>the </a:t>
            </a:r>
            <a:r>
              <a:rPr lang="en-US" sz="2000" i="1" dirty="0">
                <a:solidFill>
                  <a:srgbClr val="0000FF"/>
                </a:solidFill>
                <a:latin typeface="Times New Roman"/>
                <a:cs typeface="Times New Roman"/>
              </a:rPr>
              <a:t>electric field </a:t>
            </a:r>
            <a:r>
              <a:rPr lang="en-US" sz="2000" dirty="0">
                <a:latin typeface="Times New Roman"/>
                <a:cs typeface="Times New Roman"/>
              </a:rPr>
              <a:t>between the plates?</a:t>
            </a:r>
            <a:endParaRPr lang="en-US" sz="2000" dirty="0">
              <a:solidFill>
                <a:srgbClr val="FF0000"/>
              </a:solidFill>
              <a:latin typeface="Times New Roman"/>
              <a:cs typeface="Times New Roman"/>
            </a:endParaRPr>
          </a:p>
        </p:txBody>
      </p:sp>
      <p:graphicFrame>
        <p:nvGraphicFramePr>
          <p:cNvPr id="31" name="Object 30"/>
          <p:cNvGraphicFramePr>
            <a:graphicFrameLocks noChangeAspect="1"/>
          </p:cNvGraphicFramePr>
          <p:nvPr/>
        </p:nvGraphicFramePr>
        <p:xfrm>
          <a:off x="7515698" y="314952"/>
          <a:ext cx="234950" cy="231775"/>
        </p:xfrm>
        <a:graphic>
          <a:graphicData uri="http://schemas.openxmlformats.org/presentationml/2006/ole">
            <mc:AlternateContent xmlns:mc="http://schemas.openxmlformats.org/markup-compatibility/2006">
              <mc:Choice xmlns:v="urn:schemas-microsoft-com:vml" Requires="v">
                <p:oleObj spid="_x0000_s28747" name="Equation" r:id="rId8" imgW="139700" imgH="139700" progId="Equation.DSMT4">
                  <p:embed/>
                </p:oleObj>
              </mc:Choice>
              <mc:Fallback>
                <p:oleObj name="Equation" r:id="rId8" imgW="139700" imgH="139700" progId="Equation.DSMT4">
                  <p:embed/>
                  <p:pic>
                    <p:nvPicPr>
                      <p:cNvPr id="31" name="Object 30"/>
                      <p:cNvPicPr/>
                      <p:nvPr/>
                    </p:nvPicPr>
                    <p:blipFill>
                      <a:blip r:embed="rId9"/>
                      <a:stretch>
                        <a:fillRect/>
                      </a:stretch>
                    </p:blipFill>
                    <p:spPr>
                      <a:xfrm>
                        <a:off x="7515698" y="314952"/>
                        <a:ext cx="234950" cy="231775"/>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6904038" y="1744663"/>
          <a:ext cx="234950" cy="169862"/>
        </p:xfrm>
        <a:graphic>
          <a:graphicData uri="http://schemas.openxmlformats.org/presentationml/2006/ole">
            <mc:AlternateContent xmlns:mc="http://schemas.openxmlformats.org/markup-compatibility/2006">
              <mc:Choice xmlns:v="urn:schemas-microsoft-com:vml" Requires="v">
                <p:oleObj spid="_x0000_s28748" name="Equation" r:id="rId10" imgW="139700" imgH="101600" progId="Equation.DSMT4">
                  <p:embed/>
                </p:oleObj>
              </mc:Choice>
              <mc:Fallback>
                <p:oleObj name="Equation" r:id="rId10" imgW="139700" imgH="101600" progId="Equation.DSMT4">
                  <p:embed/>
                  <p:pic>
                    <p:nvPicPr>
                      <p:cNvPr id="32" name="Object 31"/>
                      <p:cNvPicPr/>
                      <p:nvPr/>
                    </p:nvPicPr>
                    <p:blipFill>
                      <a:blip r:embed="rId11"/>
                      <a:stretch>
                        <a:fillRect/>
                      </a:stretch>
                    </p:blipFill>
                    <p:spPr>
                      <a:xfrm>
                        <a:off x="6904038" y="1744663"/>
                        <a:ext cx="234950" cy="169862"/>
                      </a:xfrm>
                      <a:prstGeom prst="rect">
                        <a:avLst/>
                      </a:prstGeom>
                    </p:spPr>
                  </p:pic>
                </p:oleObj>
              </mc:Fallback>
            </mc:AlternateContent>
          </a:graphicData>
        </a:graphic>
      </p:graphicFrame>
      <p:graphicFrame>
        <p:nvGraphicFramePr>
          <p:cNvPr id="36" name="Object 35"/>
          <p:cNvGraphicFramePr>
            <a:graphicFrameLocks noChangeAspect="1"/>
          </p:cNvGraphicFramePr>
          <p:nvPr/>
        </p:nvGraphicFramePr>
        <p:xfrm>
          <a:off x="7226050" y="2054591"/>
          <a:ext cx="249238" cy="164785"/>
        </p:xfrm>
        <a:graphic>
          <a:graphicData uri="http://schemas.openxmlformats.org/presentationml/2006/ole">
            <mc:AlternateContent xmlns:mc="http://schemas.openxmlformats.org/markup-compatibility/2006">
              <mc:Choice xmlns:v="urn:schemas-microsoft-com:vml" Requires="v">
                <p:oleObj spid="_x0000_s28749" name="Equation" r:id="rId12" imgW="228600" imgH="152400" progId="Equation.DSMT4">
                  <p:embed/>
                </p:oleObj>
              </mc:Choice>
              <mc:Fallback>
                <p:oleObj name="Equation" r:id="rId12" imgW="228600" imgH="152400" progId="Equation.DSMT4">
                  <p:embed/>
                  <p:pic>
                    <p:nvPicPr>
                      <p:cNvPr id="36" name="Object 35"/>
                      <p:cNvPicPr/>
                      <p:nvPr/>
                    </p:nvPicPr>
                    <p:blipFill>
                      <a:blip r:embed="rId13"/>
                      <a:stretch>
                        <a:fillRect/>
                      </a:stretch>
                    </p:blipFill>
                    <p:spPr>
                      <a:xfrm>
                        <a:off x="7226050" y="2054591"/>
                        <a:ext cx="249238" cy="164785"/>
                      </a:xfrm>
                      <a:prstGeom prst="rect">
                        <a:avLst/>
                      </a:prstGeom>
                    </p:spPr>
                  </p:pic>
                </p:oleObj>
              </mc:Fallback>
            </mc:AlternateContent>
          </a:graphicData>
        </a:graphic>
      </p:graphicFrame>
      <p:graphicFrame>
        <p:nvGraphicFramePr>
          <p:cNvPr id="37" name="Object 36"/>
          <p:cNvGraphicFramePr>
            <a:graphicFrameLocks noChangeAspect="1"/>
          </p:cNvGraphicFramePr>
          <p:nvPr/>
        </p:nvGraphicFramePr>
        <p:xfrm>
          <a:off x="7700327" y="1921517"/>
          <a:ext cx="333375" cy="163512"/>
        </p:xfrm>
        <a:graphic>
          <a:graphicData uri="http://schemas.openxmlformats.org/presentationml/2006/ole">
            <mc:AlternateContent xmlns:mc="http://schemas.openxmlformats.org/markup-compatibility/2006">
              <mc:Choice xmlns:v="urn:schemas-microsoft-com:vml" Requires="v">
                <p:oleObj spid="_x0000_s28750" name="Equation" r:id="rId14" imgW="304800" imgH="152400" progId="Equation.DSMT4">
                  <p:embed/>
                </p:oleObj>
              </mc:Choice>
              <mc:Fallback>
                <p:oleObj name="Equation" r:id="rId14" imgW="304800" imgH="152400" progId="Equation.DSMT4">
                  <p:embed/>
                  <p:pic>
                    <p:nvPicPr>
                      <p:cNvPr id="37" name="Object 36"/>
                      <p:cNvPicPr/>
                      <p:nvPr/>
                    </p:nvPicPr>
                    <p:blipFill>
                      <a:blip r:embed="rId15"/>
                      <a:stretch>
                        <a:fillRect/>
                      </a:stretch>
                    </p:blipFill>
                    <p:spPr>
                      <a:xfrm>
                        <a:off x="7700327" y="1921517"/>
                        <a:ext cx="333375" cy="163512"/>
                      </a:xfrm>
                      <a:prstGeom prst="rect">
                        <a:avLst/>
                      </a:prstGeom>
                    </p:spPr>
                  </p:pic>
                </p:oleObj>
              </mc:Fallback>
            </mc:AlternateContent>
          </a:graphicData>
        </a:graphic>
      </p:graphicFrame>
    </p:spTree>
    <p:extLst>
      <p:ext uri="{BB962C8B-B14F-4D97-AF65-F5344CB8AC3E}">
        <p14:creationId xmlns:p14="http://schemas.microsoft.com/office/powerpoint/2010/main" val="5756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par>
                                <p:cTn id="13" presetID="9"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dissolve">
                                      <p:cBhvr>
                                        <p:cTn id="15" dur="500"/>
                                        <p:tgtEl>
                                          <p:spTgt spid="86"/>
                                        </p:tgtEl>
                                      </p:cBhvr>
                                    </p:animEffect>
                                  </p:childTnLst>
                                </p:cTn>
                              </p:par>
                              <p:par>
                                <p:cTn id="16" presetID="9"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dissolve">
                                      <p:cBhvr>
                                        <p:cTn id="18" dur="500"/>
                                        <p:tgtEl>
                                          <p:spTgt spid="87"/>
                                        </p:tgtEl>
                                      </p:cBhvr>
                                    </p:animEffect>
                                  </p:childTnLst>
                                </p:cTn>
                              </p:par>
                              <p:par>
                                <p:cTn id="19" presetID="9"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dissolve">
                                      <p:cBhvr>
                                        <p:cTn id="21" dur="500"/>
                                        <p:tgtEl>
                                          <p:spTgt spid="88"/>
                                        </p:tgtEl>
                                      </p:cBhvr>
                                    </p:animEffect>
                                  </p:childTnLst>
                                </p:cTn>
                              </p:par>
                              <p:par>
                                <p:cTn id="22" presetID="9"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dissolve">
                                      <p:cBhvr>
                                        <p:cTn id="24" dur="500"/>
                                        <p:tgtEl>
                                          <p:spTgt spid="89"/>
                                        </p:tgtEl>
                                      </p:cBhvr>
                                    </p:animEffect>
                                  </p:childTnLst>
                                </p:cTn>
                              </p:par>
                              <p:par>
                                <p:cTn id="25" presetID="9"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dissolve">
                                      <p:cBhvr>
                                        <p:cTn id="27" dur="500"/>
                                        <p:tgtEl>
                                          <p:spTgt spid="90"/>
                                        </p:tgtEl>
                                      </p:cBhvr>
                                    </p:animEffect>
                                  </p:childTnLst>
                                </p:cTn>
                              </p:par>
                              <p:par>
                                <p:cTn id="28" presetID="9"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dissolve">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dissolve">
                                      <p:cBhvr>
                                        <p:cTn id="48" dur="500"/>
                                        <p:tgtEl>
                                          <p:spTgt spid="40"/>
                                        </p:tgtEl>
                                      </p:cBhvr>
                                    </p:animEffect>
                                  </p:childTnLst>
                                </p:cTn>
                              </p:par>
                              <p:par>
                                <p:cTn id="49" presetID="9"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par>
                                <p:cTn id="52" presetID="9"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dissolve">
                                      <p:cBhvr>
                                        <p:cTn id="5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5" grpId="0"/>
      <p:bldP spid="10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sp>
        <p:nvSpPr>
          <p:cNvPr id="21" name="TextBox 20"/>
          <p:cNvSpPr txBox="1"/>
          <p:nvPr/>
        </p:nvSpPr>
        <p:spPr>
          <a:xfrm>
            <a:off x="180845" y="249232"/>
            <a:ext cx="5902455" cy="707886"/>
          </a:xfrm>
          <a:prstGeom prst="rect">
            <a:avLst/>
          </a:prstGeom>
          <a:noFill/>
        </p:spPr>
        <p:txBody>
          <a:bodyPr wrap="square" rtlCol="0">
            <a:spAutoFit/>
          </a:bodyPr>
          <a:lstStyle/>
          <a:p>
            <a:r>
              <a:rPr lang="en-US" sz="2000" dirty="0">
                <a:solidFill>
                  <a:srgbClr val="FF0000"/>
                </a:solidFill>
                <a:latin typeface="Apple Chancery"/>
                <a:cs typeface="Apple Chancery"/>
              </a:rPr>
              <a:t>c.) Points A, B and C </a:t>
            </a:r>
            <a:r>
              <a:rPr lang="en-US" sz="2000" dirty="0">
                <a:latin typeface="Times New Roman"/>
                <a:cs typeface="Times New Roman"/>
              </a:rPr>
              <a:t>are identified between the plates.  A </a:t>
            </a:r>
            <a:r>
              <a:rPr lang="en-US" sz="2000" i="1" dirty="0">
                <a:solidFill>
                  <a:srgbClr val="0000FF"/>
                </a:solidFill>
                <a:latin typeface="Times New Roman"/>
                <a:cs typeface="Times New Roman"/>
              </a:rPr>
              <a:t>positive charge </a:t>
            </a:r>
            <a:r>
              <a:rPr lang="en-US" sz="2000" dirty="0">
                <a:latin typeface="Times New Roman"/>
                <a:cs typeface="Times New Roman"/>
              </a:rPr>
              <a:t>is placed successively at each point:</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grpSp>
        <p:nvGrpSpPr>
          <p:cNvPr id="13" name="Group 12"/>
          <p:cNvGrpSpPr/>
          <p:nvPr/>
        </p:nvGrpSpPr>
        <p:grpSpPr>
          <a:xfrm>
            <a:off x="6511925" y="251867"/>
            <a:ext cx="2366962" cy="2392733"/>
            <a:chOff x="7147561" y="251867"/>
            <a:chExt cx="1731326" cy="1750176"/>
          </a:xfrm>
        </p:grpSpPr>
        <p:cxnSp>
          <p:nvCxnSpPr>
            <p:cNvPr id="34" name="Straight Connector 33"/>
            <p:cNvCxnSpPr/>
            <p:nvPr/>
          </p:nvCxnSpPr>
          <p:spPr>
            <a:xfrm flipH="1" flipV="1">
              <a:off x="8854437" y="251868"/>
              <a:ext cx="24450" cy="152400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147561" y="467544"/>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157410" y="1209101"/>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7347919"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558315"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768710"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979106"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8189502"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399897"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860560" y="251867"/>
              <a:ext cx="998506" cy="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997856" y="1775869"/>
              <a:ext cx="88103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7412120" y="1775869"/>
              <a:ext cx="433668"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406661" y="1323520"/>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994753" y="1549694"/>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847989" y="1656175"/>
              <a:ext cx="6205" cy="23783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0560" y="251867"/>
              <a:ext cx="6205" cy="21907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7644339" y="2326948"/>
            <a:ext cx="993544" cy="523220"/>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523220"/>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terminal</a:t>
            </a:r>
          </a:p>
        </p:txBody>
      </p:sp>
      <p:sp>
        <p:nvSpPr>
          <p:cNvPr id="102" name="TextBox 101"/>
          <p:cNvSpPr txBox="1"/>
          <p:nvPr/>
        </p:nvSpPr>
        <p:spPr>
          <a:xfrm>
            <a:off x="574545" y="988447"/>
            <a:ext cx="5508755" cy="707886"/>
          </a:xfrm>
          <a:prstGeom prst="rect">
            <a:avLst/>
          </a:prstGeom>
          <a:noFill/>
        </p:spPr>
        <p:txBody>
          <a:bodyPr wrap="square" rtlCol="0">
            <a:spAutoFit/>
          </a:bodyPr>
          <a:lstStyle/>
          <a:p>
            <a:r>
              <a:rPr lang="en-US" sz="2000" dirty="0">
                <a:solidFill>
                  <a:srgbClr val="FF0000"/>
                </a:solidFill>
                <a:latin typeface="Apple Chancery"/>
                <a:cs typeface="Apple Chancery"/>
              </a:rPr>
              <a:t>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field</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55" name="Object 54"/>
          <p:cNvGraphicFramePr>
            <a:graphicFrameLocks noChangeAspect="1"/>
          </p:cNvGraphicFramePr>
          <p:nvPr/>
        </p:nvGraphicFramePr>
        <p:xfrm>
          <a:off x="7150448" y="1333499"/>
          <a:ext cx="168447" cy="155863"/>
        </p:xfrm>
        <a:graphic>
          <a:graphicData uri="http://schemas.openxmlformats.org/presentationml/2006/ole">
            <mc:AlternateContent xmlns:mc="http://schemas.openxmlformats.org/markup-compatibility/2006">
              <mc:Choice xmlns:v="urn:schemas-microsoft-com:vml" Requires="v">
                <p:oleObj spid="_x0000_s29757" name="Equation" r:id="rId4" imgW="165100" imgH="152400" progId="Equation.DSMT4">
                  <p:embed/>
                </p:oleObj>
              </mc:Choice>
              <mc:Fallback>
                <p:oleObj name="Equation" r:id="rId4" imgW="165100" imgH="152400" progId="Equation.DSMT4">
                  <p:embed/>
                  <p:pic>
                    <p:nvPicPr>
                      <p:cNvPr id="55" name="Object 54"/>
                      <p:cNvPicPr/>
                      <p:nvPr/>
                    </p:nvPicPr>
                    <p:blipFill>
                      <a:blip r:embed="rId5"/>
                      <a:stretch>
                        <a:fillRect/>
                      </a:stretch>
                    </p:blipFill>
                    <p:spPr>
                      <a:xfrm>
                        <a:off x="7150448" y="1333499"/>
                        <a:ext cx="168447" cy="155863"/>
                      </a:xfrm>
                      <a:prstGeom prst="rect">
                        <a:avLst/>
                      </a:prstGeom>
                    </p:spPr>
                  </p:pic>
                </p:oleObj>
              </mc:Fallback>
            </mc:AlternateContent>
          </a:graphicData>
        </a:graphic>
      </p:graphicFrame>
      <p:graphicFrame>
        <p:nvGraphicFramePr>
          <p:cNvPr id="57" name="Object 56"/>
          <p:cNvGraphicFramePr>
            <a:graphicFrameLocks noChangeAspect="1"/>
          </p:cNvGraphicFramePr>
          <p:nvPr/>
        </p:nvGraphicFramePr>
        <p:xfrm>
          <a:off x="7430365" y="1050925"/>
          <a:ext cx="144089" cy="157812"/>
        </p:xfrm>
        <a:graphic>
          <a:graphicData uri="http://schemas.openxmlformats.org/presentationml/2006/ole">
            <mc:AlternateContent xmlns:mc="http://schemas.openxmlformats.org/markup-compatibility/2006">
              <mc:Choice xmlns:v="urn:schemas-microsoft-com:vml" Requires="v">
                <p:oleObj spid="_x0000_s29758" name="Equation" r:id="rId6" imgW="139700" imgH="152400" progId="Equation.DSMT4">
                  <p:embed/>
                </p:oleObj>
              </mc:Choice>
              <mc:Fallback>
                <p:oleObj name="Equation" r:id="rId6" imgW="139700" imgH="152400" progId="Equation.DSMT4">
                  <p:embed/>
                  <p:pic>
                    <p:nvPicPr>
                      <p:cNvPr id="57" name="Object 56"/>
                      <p:cNvPicPr/>
                      <p:nvPr/>
                    </p:nvPicPr>
                    <p:blipFill>
                      <a:blip r:embed="rId7"/>
                      <a:stretch>
                        <a:fillRect/>
                      </a:stretch>
                    </p:blipFill>
                    <p:spPr>
                      <a:xfrm>
                        <a:off x="7430365" y="1050925"/>
                        <a:ext cx="144089" cy="157812"/>
                      </a:xfrm>
                      <a:prstGeom prst="rect">
                        <a:avLst/>
                      </a:prstGeom>
                    </p:spPr>
                  </p:pic>
                </p:oleObj>
              </mc:Fallback>
            </mc:AlternateContent>
          </a:graphicData>
        </a:graphic>
      </p:graphicFrame>
      <p:graphicFrame>
        <p:nvGraphicFramePr>
          <p:cNvPr id="58" name="Object 57"/>
          <p:cNvGraphicFramePr>
            <a:graphicFrameLocks noChangeAspect="1"/>
          </p:cNvGraphicFramePr>
          <p:nvPr/>
        </p:nvGraphicFramePr>
        <p:xfrm>
          <a:off x="7514123" y="704775"/>
          <a:ext cx="142309" cy="155863"/>
        </p:xfrm>
        <a:graphic>
          <a:graphicData uri="http://schemas.openxmlformats.org/presentationml/2006/ole">
            <mc:AlternateContent xmlns:mc="http://schemas.openxmlformats.org/markup-compatibility/2006">
              <mc:Choice xmlns:v="urn:schemas-microsoft-com:vml" Requires="v">
                <p:oleObj spid="_x0000_s29759" name="Equation" r:id="rId8" imgW="139700" imgH="152400" progId="Equation.DSMT4">
                  <p:embed/>
                </p:oleObj>
              </mc:Choice>
              <mc:Fallback>
                <p:oleObj name="Equation" r:id="rId8" imgW="139700" imgH="152400" progId="Equation.DSMT4">
                  <p:embed/>
                  <p:pic>
                    <p:nvPicPr>
                      <p:cNvPr id="58" name="Object 57"/>
                      <p:cNvPicPr/>
                      <p:nvPr/>
                    </p:nvPicPr>
                    <p:blipFill>
                      <a:blip r:embed="rId9"/>
                      <a:stretch>
                        <a:fillRect/>
                      </a:stretch>
                    </p:blipFill>
                    <p:spPr>
                      <a:xfrm>
                        <a:off x="7514123" y="704775"/>
                        <a:ext cx="142309" cy="155863"/>
                      </a:xfrm>
                      <a:prstGeom prst="rect">
                        <a:avLst/>
                      </a:prstGeom>
                    </p:spPr>
                  </p:pic>
                </p:oleObj>
              </mc:Fallback>
            </mc:AlternateContent>
          </a:graphicData>
        </a:graphic>
      </p:graphicFrame>
      <p:sp>
        <p:nvSpPr>
          <p:cNvPr id="84" name="TextBox 83"/>
          <p:cNvSpPr txBox="1"/>
          <p:nvPr/>
        </p:nvSpPr>
        <p:spPr>
          <a:xfrm>
            <a:off x="511045" y="1942257"/>
            <a:ext cx="5508755" cy="707886"/>
          </a:xfrm>
          <a:prstGeom prst="rect">
            <a:avLst/>
          </a:prstGeom>
          <a:noFill/>
        </p:spPr>
        <p:txBody>
          <a:bodyPr wrap="square" rtlCol="0">
            <a:spAutoFit/>
          </a:bodyPr>
          <a:lstStyle/>
          <a:p>
            <a:r>
              <a:rPr lang="en-US" sz="2000" dirty="0">
                <a:solidFill>
                  <a:srgbClr val="FF0000"/>
                </a:solidFill>
                <a:latin typeface="Apple Chancery"/>
                <a:cs typeface="Apple Chancery"/>
              </a:rPr>
              <a:t>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potential</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91" name="TextBox 90"/>
          <p:cNvSpPr txBox="1"/>
          <p:nvPr/>
        </p:nvSpPr>
        <p:spPr>
          <a:xfrm>
            <a:off x="415320" y="2949696"/>
            <a:ext cx="8304342" cy="400110"/>
          </a:xfrm>
          <a:prstGeom prst="rect">
            <a:avLst/>
          </a:prstGeom>
          <a:noFill/>
        </p:spPr>
        <p:txBody>
          <a:bodyPr wrap="square" rtlCol="0">
            <a:spAutoFit/>
          </a:bodyPr>
          <a:lstStyle/>
          <a:p>
            <a:r>
              <a:rPr lang="en-US" sz="2000" dirty="0">
                <a:solidFill>
                  <a:srgbClr val="FF0000"/>
                </a:solidFill>
                <a:latin typeface="Apple Chancery"/>
                <a:cs typeface="Apple Chancery"/>
              </a:rPr>
              <a:t>iii.)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potential energy</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01" name="TextBox 100"/>
          <p:cNvSpPr txBox="1"/>
          <p:nvPr/>
        </p:nvSpPr>
        <p:spPr>
          <a:xfrm>
            <a:off x="892224" y="1600270"/>
            <a:ext cx="5785864" cy="338554"/>
          </a:xfrm>
          <a:prstGeom prst="rect">
            <a:avLst/>
          </a:prstGeom>
          <a:noFill/>
        </p:spPr>
        <p:txBody>
          <a:bodyPr wrap="square" rtlCol="0">
            <a:spAutoFit/>
          </a:bodyPr>
          <a:lstStyle/>
          <a:p>
            <a:r>
              <a:rPr lang="en-US" sz="1600" dirty="0">
                <a:latin typeface="Times New Roman"/>
                <a:cs typeface="Times New Roman"/>
              </a:rPr>
              <a:t>(The </a:t>
            </a:r>
            <a:r>
              <a:rPr lang="en-US" sz="1600" i="1" dirty="0">
                <a:latin typeface="Times New Roman"/>
                <a:cs typeface="Times New Roman"/>
              </a:rPr>
              <a:t>E-</a:t>
            </a:r>
            <a:r>
              <a:rPr lang="en-US" sz="1600" i="1" dirty="0" err="1">
                <a:latin typeface="Times New Roman"/>
                <a:cs typeface="Times New Roman"/>
              </a:rPr>
              <a:t>fld</a:t>
            </a:r>
            <a:r>
              <a:rPr lang="en-US" sz="1600" i="1" dirty="0">
                <a:latin typeface="Times New Roman"/>
                <a:cs typeface="Times New Roman"/>
              </a:rPr>
              <a:t> </a:t>
            </a:r>
            <a:r>
              <a:rPr lang="en-US" sz="1600" dirty="0">
                <a:latin typeface="Times New Roman"/>
                <a:cs typeface="Times New Roman"/>
              </a:rPr>
              <a:t>is </a:t>
            </a:r>
            <a:r>
              <a:rPr lang="en-US" sz="1600" i="1" dirty="0">
                <a:solidFill>
                  <a:srgbClr val="0000FF"/>
                </a:solidFill>
                <a:latin typeface="Times New Roman"/>
                <a:cs typeface="Times New Roman"/>
              </a:rPr>
              <a:t>constant</a:t>
            </a:r>
            <a:r>
              <a:rPr lang="en-US" sz="1600" dirty="0">
                <a:solidFill>
                  <a:srgbClr val="0000FF"/>
                </a:solidFill>
                <a:latin typeface="Times New Roman"/>
                <a:cs typeface="Times New Roman"/>
              </a:rPr>
              <a:t> </a:t>
            </a:r>
            <a:r>
              <a:rPr lang="en-US" sz="1600" dirty="0">
                <a:latin typeface="Times New Roman"/>
                <a:cs typeface="Times New Roman"/>
              </a:rPr>
              <a:t>between the plates—all points are the same.)</a:t>
            </a:r>
            <a:endParaRPr lang="en-US" sz="1600" dirty="0">
              <a:solidFill>
                <a:srgbClr val="FF0000"/>
              </a:solidFill>
              <a:latin typeface="Times New Roman"/>
              <a:cs typeface="Times New Roman"/>
            </a:endParaRPr>
          </a:p>
        </p:txBody>
      </p:sp>
      <p:sp>
        <p:nvSpPr>
          <p:cNvPr id="104" name="TextBox 103"/>
          <p:cNvSpPr txBox="1"/>
          <p:nvPr/>
        </p:nvSpPr>
        <p:spPr>
          <a:xfrm>
            <a:off x="892224" y="2580423"/>
            <a:ext cx="7986663" cy="338554"/>
          </a:xfrm>
          <a:prstGeom prst="rect">
            <a:avLst/>
          </a:prstGeom>
          <a:noFill/>
        </p:spPr>
        <p:txBody>
          <a:bodyPr wrap="square" rtlCol="0">
            <a:spAutoFit/>
          </a:bodyPr>
          <a:lstStyle/>
          <a:p>
            <a:r>
              <a:rPr lang="en-US" sz="1600" dirty="0">
                <a:latin typeface="Times New Roman"/>
                <a:cs typeface="Times New Roman"/>
              </a:rPr>
              <a:t>(The </a:t>
            </a:r>
            <a:r>
              <a:rPr lang="en-US" sz="1600" i="1" dirty="0">
                <a:latin typeface="Times New Roman"/>
                <a:cs typeface="Times New Roman"/>
              </a:rPr>
              <a:t>voltage</a:t>
            </a:r>
            <a:r>
              <a:rPr lang="en-US" sz="1600" dirty="0">
                <a:latin typeface="Times New Roman"/>
                <a:cs typeface="Times New Roman"/>
              </a:rPr>
              <a:t> closest the positive plate will be highest, which</a:t>
            </a:r>
            <a:r>
              <a:rPr lang="en-US" sz="1600" i="1" dirty="0">
                <a:latin typeface="Times New Roman"/>
                <a:cs typeface="Times New Roman"/>
              </a:rPr>
              <a:t> </a:t>
            </a:r>
            <a:r>
              <a:rPr lang="en-US" sz="1600" dirty="0">
                <a:latin typeface="Times New Roman"/>
                <a:cs typeface="Times New Roman"/>
              </a:rPr>
              <a:t>is C.)</a:t>
            </a:r>
            <a:endParaRPr lang="en-US" sz="1600" dirty="0">
              <a:solidFill>
                <a:srgbClr val="FF0000"/>
              </a:solidFill>
              <a:latin typeface="Times New Roman"/>
              <a:cs typeface="Times New Roman"/>
            </a:endParaRPr>
          </a:p>
        </p:txBody>
      </p:sp>
      <p:sp>
        <p:nvSpPr>
          <p:cNvPr id="105" name="TextBox 104"/>
          <p:cNvSpPr txBox="1"/>
          <p:nvPr/>
        </p:nvSpPr>
        <p:spPr>
          <a:xfrm>
            <a:off x="892224" y="3266223"/>
            <a:ext cx="7986663" cy="584776"/>
          </a:xfrm>
          <a:prstGeom prst="rect">
            <a:avLst/>
          </a:prstGeom>
          <a:noFill/>
        </p:spPr>
        <p:txBody>
          <a:bodyPr wrap="square" rtlCol="0">
            <a:spAutoFit/>
          </a:bodyPr>
          <a:lstStyle/>
          <a:p>
            <a:r>
              <a:rPr lang="en-US" sz="1600" dirty="0">
                <a:latin typeface="Times New Roman"/>
                <a:cs typeface="Times New Roman"/>
              </a:rPr>
              <a:t>(A charge’s potential energy at a point is related to voltage as              , so for a </a:t>
            </a:r>
            <a:r>
              <a:rPr lang="en-US" sz="1600" i="1" dirty="0">
                <a:solidFill>
                  <a:srgbClr val="0000FF"/>
                </a:solidFill>
                <a:latin typeface="Times New Roman"/>
                <a:cs typeface="Times New Roman"/>
              </a:rPr>
              <a:t>positive charge</a:t>
            </a:r>
            <a:r>
              <a:rPr lang="en-US" sz="1600" dirty="0">
                <a:latin typeface="Times New Roman"/>
                <a:cs typeface="Times New Roman"/>
              </a:rPr>
              <a:t>, that will be greatest at </a:t>
            </a:r>
            <a:r>
              <a:rPr lang="en-US" sz="1600" dirty="0">
                <a:solidFill>
                  <a:srgbClr val="FF0000"/>
                </a:solidFill>
                <a:latin typeface="Times New Roman"/>
                <a:cs typeface="Times New Roman"/>
              </a:rPr>
              <a:t>C</a:t>
            </a:r>
            <a:r>
              <a:rPr lang="en-US" sz="1600" dirty="0">
                <a:latin typeface="Times New Roman"/>
                <a:cs typeface="Times New Roman"/>
              </a:rPr>
              <a:t> . . . or as </a:t>
            </a:r>
            <a:r>
              <a:rPr lang="en-US" sz="1600" dirty="0">
                <a:solidFill>
                  <a:srgbClr val="0000FF"/>
                </a:solidFill>
                <a:latin typeface="Times New Roman"/>
                <a:cs typeface="Times New Roman"/>
              </a:rPr>
              <a:t>close to </a:t>
            </a:r>
            <a:r>
              <a:rPr lang="en-US" sz="1600" dirty="0">
                <a:latin typeface="Times New Roman"/>
                <a:cs typeface="Times New Roman"/>
              </a:rPr>
              <a:t>the </a:t>
            </a:r>
            <a:r>
              <a:rPr lang="en-US" sz="1600" dirty="0">
                <a:solidFill>
                  <a:srgbClr val="FF0000"/>
                </a:solidFill>
                <a:latin typeface="Times New Roman"/>
                <a:cs typeface="Times New Roman"/>
              </a:rPr>
              <a:t>14 volt plate </a:t>
            </a:r>
            <a:r>
              <a:rPr lang="en-US" sz="1600" dirty="0">
                <a:latin typeface="Times New Roman"/>
                <a:cs typeface="Times New Roman"/>
              </a:rPr>
              <a:t>as possible.)</a:t>
            </a:r>
            <a:endParaRPr lang="en-US" sz="1600" dirty="0">
              <a:solidFill>
                <a:srgbClr val="FF0000"/>
              </a:solidFill>
              <a:latin typeface="Times New Roman"/>
              <a:cs typeface="Times New Roman"/>
            </a:endParaRPr>
          </a:p>
        </p:txBody>
      </p:sp>
      <p:graphicFrame>
        <p:nvGraphicFramePr>
          <p:cNvPr id="106" name="Object 105"/>
          <p:cNvGraphicFramePr>
            <a:graphicFrameLocks noChangeAspect="1"/>
          </p:cNvGraphicFramePr>
          <p:nvPr/>
        </p:nvGraphicFramePr>
        <p:xfrm>
          <a:off x="5974435" y="3340462"/>
          <a:ext cx="703653" cy="269083"/>
        </p:xfrm>
        <a:graphic>
          <a:graphicData uri="http://schemas.openxmlformats.org/presentationml/2006/ole">
            <mc:AlternateContent xmlns:mc="http://schemas.openxmlformats.org/markup-compatibility/2006">
              <mc:Choice xmlns:v="urn:schemas-microsoft-com:vml" Requires="v">
                <p:oleObj spid="_x0000_s29760" name="Equation" r:id="rId10" imgW="495300" imgH="190500" progId="Equation.DSMT4">
                  <p:embed/>
                </p:oleObj>
              </mc:Choice>
              <mc:Fallback>
                <p:oleObj name="Equation" r:id="rId10" imgW="495300" imgH="190500" progId="Equation.DSMT4">
                  <p:embed/>
                  <p:pic>
                    <p:nvPicPr>
                      <p:cNvPr id="106" name="Object 105"/>
                      <p:cNvPicPr/>
                      <p:nvPr/>
                    </p:nvPicPr>
                    <p:blipFill>
                      <a:blip r:embed="rId11"/>
                      <a:stretch>
                        <a:fillRect/>
                      </a:stretch>
                    </p:blipFill>
                    <p:spPr>
                      <a:xfrm>
                        <a:off x="5974435" y="3340462"/>
                        <a:ext cx="703653" cy="269083"/>
                      </a:xfrm>
                      <a:prstGeom prst="rect">
                        <a:avLst/>
                      </a:prstGeom>
                    </p:spPr>
                  </p:pic>
                </p:oleObj>
              </mc:Fallback>
            </mc:AlternateContent>
          </a:graphicData>
        </a:graphic>
      </p:graphicFrame>
      <p:sp>
        <p:nvSpPr>
          <p:cNvPr id="107" name="TextBox 106"/>
          <p:cNvSpPr txBox="1"/>
          <p:nvPr/>
        </p:nvSpPr>
        <p:spPr>
          <a:xfrm>
            <a:off x="180845" y="3896118"/>
            <a:ext cx="5826255" cy="400110"/>
          </a:xfrm>
          <a:prstGeom prst="rect">
            <a:avLst/>
          </a:prstGeom>
          <a:noFill/>
        </p:spPr>
        <p:txBody>
          <a:bodyPr wrap="square" rtlCol="0">
            <a:spAutoFit/>
          </a:bodyPr>
          <a:lstStyle/>
          <a:p>
            <a:r>
              <a:rPr lang="en-US" sz="2000" dirty="0">
                <a:solidFill>
                  <a:srgbClr val="FF0000"/>
                </a:solidFill>
                <a:latin typeface="Apple Chancery"/>
                <a:cs typeface="Apple Chancery"/>
              </a:rPr>
              <a:t>d.) Now, </a:t>
            </a:r>
            <a:r>
              <a:rPr lang="en-US" sz="2000" dirty="0">
                <a:latin typeface="Times New Roman"/>
                <a:cs typeface="Times New Roman"/>
              </a:rPr>
              <a:t>a </a:t>
            </a:r>
            <a:r>
              <a:rPr lang="en-US" sz="2000" i="1" dirty="0">
                <a:solidFill>
                  <a:srgbClr val="0000FF"/>
                </a:solidFill>
                <a:latin typeface="Times New Roman"/>
                <a:cs typeface="Times New Roman"/>
              </a:rPr>
              <a:t>negative charge </a:t>
            </a:r>
            <a:r>
              <a:rPr lang="en-US" sz="2000" dirty="0">
                <a:latin typeface="Times New Roman"/>
                <a:cs typeface="Times New Roman"/>
              </a:rPr>
              <a:t>is placed at each point:</a:t>
            </a:r>
            <a:endParaRPr lang="en-US" sz="2000" dirty="0">
              <a:solidFill>
                <a:srgbClr val="FF0000"/>
              </a:solidFill>
              <a:latin typeface="Times New Roman"/>
              <a:cs typeface="Times New Roman"/>
            </a:endParaRPr>
          </a:p>
        </p:txBody>
      </p:sp>
      <p:sp>
        <p:nvSpPr>
          <p:cNvPr id="108" name="TextBox 107"/>
          <p:cNvSpPr txBox="1"/>
          <p:nvPr/>
        </p:nvSpPr>
        <p:spPr>
          <a:xfrm>
            <a:off x="612645" y="4321965"/>
            <a:ext cx="8367842" cy="400110"/>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electric potential</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09" name="TextBox 108"/>
          <p:cNvSpPr txBox="1"/>
          <p:nvPr/>
        </p:nvSpPr>
        <p:spPr>
          <a:xfrm>
            <a:off x="480703" y="4992794"/>
            <a:ext cx="8304342" cy="400110"/>
          </a:xfrm>
          <a:prstGeom prst="rect">
            <a:avLst/>
          </a:prstGeom>
          <a:noFill/>
        </p:spPr>
        <p:txBody>
          <a:bodyPr wrap="square" rtlCol="0">
            <a:spAutoFit/>
          </a:bodyPr>
          <a:lstStyle/>
          <a:p>
            <a:r>
              <a:rPr lang="en-US" sz="2000" dirty="0">
                <a:solidFill>
                  <a:srgbClr val="FF0000"/>
                </a:solidFill>
                <a:latin typeface="Apple Chancery"/>
                <a:cs typeface="Apple Chancery"/>
              </a:rPr>
              <a:t>ii.) At which point </a:t>
            </a:r>
            <a:r>
              <a:rPr lang="en-US" sz="2000" dirty="0">
                <a:latin typeface="Times New Roman"/>
                <a:cs typeface="Times New Roman"/>
              </a:rPr>
              <a:t>will the charge experience the greatest </a:t>
            </a:r>
            <a:r>
              <a:rPr lang="en-US" sz="2000" i="1" dirty="0">
                <a:solidFill>
                  <a:srgbClr val="0000FF"/>
                </a:solidFill>
                <a:latin typeface="Times New Roman"/>
                <a:cs typeface="Times New Roman"/>
              </a:rPr>
              <a:t>potential energy</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111" name="TextBox 110"/>
          <p:cNvSpPr txBox="1"/>
          <p:nvPr/>
        </p:nvSpPr>
        <p:spPr>
          <a:xfrm>
            <a:off x="854124" y="5323835"/>
            <a:ext cx="7986663" cy="1323439"/>
          </a:xfrm>
          <a:prstGeom prst="rect">
            <a:avLst/>
          </a:prstGeom>
          <a:noFill/>
        </p:spPr>
        <p:txBody>
          <a:bodyPr wrap="square" rtlCol="0">
            <a:spAutoFit/>
          </a:bodyPr>
          <a:lstStyle/>
          <a:p>
            <a:r>
              <a:rPr lang="en-US" sz="1600" dirty="0">
                <a:latin typeface="Times New Roman"/>
                <a:cs typeface="Times New Roman"/>
              </a:rPr>
              <a:t>(Using             , </a:t>
            </a:r>
            <a:r>
              <a:rPr lang="en-US" sz="1600" i="1" dirty="0">
                <a:latin typeface="Times New Roman"/>
                <a:cs typeface="Times New Roman"/>
              </a:rPr>
              <a:t>sign included</a:t>
            </a:r>
            <a:r>
              <a:rPr lang="en-US" sz="1600" dirty="0">
                <a:latin typeface="Times New Roman"/>
                <a:cs typeface="Times New Roman"/>
              </a:rPr>
              <a:t>, the greatest </a:t>
            </a:r>
            <a:r>
              <a:rPr lang="en-US" sz="1600" dirty="0">
                <a:solidFill>
                  <a:srgbClr val="0000FF"/>
                </a:solidFill>
                <a:latin typeface="Times New Roman"/>
                <a:cs typeface="Times New Roman"/>
              </a:rPr>
              <a:t>potential energy </a:t>
            </a:r>
            <a:r>
              <a:rPr lang="en-US" sz="1600" dirty="0">
                <a:latin typeface="Times New Roman"/>
                <a:cs typeface="Times New Roman"/>
              </a:rPr>
              <a:t>point for a </a:t>
            </a:r>
            <a:r>
              <a:rPr lang="en-US" sz="1600" i="1" dirty="0">
                <a:solidFill>
                  <a:srgbClr val="0000FF"/>
                </a:solidFill>
                <a:latin typeface="Times New Roman"/>
                <a:cs typeface="Times New Roman"/>
              </a:rPr>
              <a:t>negative charge </a:t>
            </a:r>
            <a:r>
              <a:rPr lang="en-US" sz="1600" dirty="0">
                <a:latin typeface="Times New Roman"/>
                <a:cs typeface="Times New Roman"/>
              </a:rPr>
              <a:t>is </a:t>
            </a:r>
            <a:r>
              <a:rPr lang="en-US" sz="1600" dirty="0">
                <a:solidFill>
                  <a:srgbClr val="FF0000"/>
                </a:solidFill>
                <a:latin typeface="Times New Roman"/>
                <a:cs typeface="Times New Roman"/>
              </a:rPr>
              <a:t>A</a:t>
            </a:r>
            <a:r>
              <a:rPr lang="en-US" sz="1600" dirty="0">
                <a:latin typeface="Times New Roman"/>
                <a:cs typeface="Times New Roman"/>
              </a:rPr>
              <a:t>.  This makes sense if you think about it.  A </a:t>
            </a:r>
            <a:r>
              <a:rPr lang="en-US" sz="1600" dirty="0">
                <a:solidFill>
                  <a:srgbClr val="FF0000"/>
                </a:solidFill>
                <a:latin typeface="Times New Roman"/>
                <a:cs typeface="Times New Roman"/>
              </a:rPr>
              <a:t>-1C charge</a:t>
            </a:r>
            <a:r>
              <a:rPr lang="en-US" sz="1600" dirty="0">
                <a:latin typeface="Times New Roman"/>
                <a:cs typeface="Times New Roman"/>
              </a:rPr>
              <a:t> </a:t>
            </a:r>
            <a:r>
              <a:rPr lang="en-US" sz="1600" dirty="0">
                <a:solidFill>
                  <a:srgbClr val="0000FF"/>
                </a:solidFill>
                <a:latin typeface="Times New Roman"/>
                <a:cs typeface="Times New Roman"/>
              </a:rPr>
              <a:t>on</a:t>
            </a:r>
            <a:r>
              <a:rPr lang="en-US" sz="1600" dirty="0">
                <a:latin typeface="Times New Roman"/>
                <a:cs typeface="Times New Roman"/>
              </a:rPr>
              <a:t> the </a:t>
            </a:r>
            <a:r>
              <a:rPr lang="en-US" sz="1600" i="1" dirty="0">
                <a:solidFill>
                  <a:srgbClr val="0000FF"/>
                </a:solidFill>
                <a:latin typeface="Times New Roman"/>
                <a:cs typeface="Times New Roman"/>
              </a:rPr>
              <a:t>negative plate</a:t>
            </a:r>
            <a:r>
              <a:rPr lang="en-US" sz="1600" dirty="0">
                <a:solidFill>
                  <a:srgbClr val="0000FF"/>
                </a:solidFill>
                <a:latin typeface="Times New Roman"/>
                <a:cs typeface="Times New Roman"/>
              </a:rPr>
              <a:t> </a:t>
            </a:r>
            <a:r>
              <a:rPr lang="en-US" sz="1600" dirty="0">
                <a:latin typeface="Times New Roman"/>
                <a:cs typeface="Times New Roman"/>
              </a:rPr>
              <a:t>(</a:t>
            </a:r>
            <a:r>
              <a:rPr lang="en-US" sz="1600" dirty="0" err="1">
                <a:latin typeface="Times New Roman"/>
                <a:cs typeface="Times New Roman"/>
              </a:rPr>
              <a:t>pt</a:t>
            </a:r>
            <a:r>
              <a:rPr lang="en-US" sz="1600" dirty="0">
                <a:latin typeface="Times New Roman"/>
                <a:cs typeface="Times New Roman"/>
              </a:rPr>
              <a:t> </a:t>
            </a:r>
            <a:r>
              <a:rPr lang="en-US" sz="1600" dirty="0">
                <a:solidFill>
                  <a:srgbClr val="FF0000"/>
                </a:solidFill>
                <a:latin typeface="Times New Roman"/>
                <a:cs typeface="Times New Roman"/>
              </a:rPr>
              <a:t>A</a:t>
            </a:r>
            <a:r>
              <a:rPr lang="en-US" sz="1600" dirty="0">
                <a:latin typeface="Times New Roman"/>
                <a:cs typeface="Times New Roman"/>
              </a:rPr>
              <a:t>)would be </a:t>
            </a:r>
            <a:r>
              <a:rPr lang="en-US" sz="1600" dirty="0">
                <a:solidFill>
                  <a:srgbClr val="FF0000"/>
                </a:solidFill>
                <a:latin typeface="Times New Roman"/>
                <a:cs typeface="Times New Roman"/>
              </a:rPr>
              <a:t>-2 joules </a:t>
            </a:r>
            <a:r>
              <a:rPr lang="en-US" sz="1600" dirty="0">
                <a:latin typeface="Times New Roman"/>
                <a:cs typeface="Times New Roman"/>
              </a:rPr>
              <a:t>whereas on the </a:t>
            </a:r>
            <a:r>
              <a:rPr lang="en-US" sz="1600" i="1" dirty="0">
                <a:solidFill>
                  <a:srgbClr val="0000FF"/>
                </a:solidFill>
                <a:latin typeface="Times New Roman"/>
                <a:cs typeface="Times New Roman"/>
              </a:rPr>
              <a:t>positive plate </a:t>
            </a:r>
            <a:r>
              <a:rPr lang="en-US" sz="1600" dirty="0">
                <a:latin typeface="Times New Roman"/>
                <a:cs typeface="Times New Roman"/>
              </a:rPr>
              <a:t>(</a:t>
            </a:r>
            <a:r>
              <a:rPr lang="en-US" sz="1600" dirty="0" err="1">
                <a:latin typeface="Times New Roman"/>
                <a:cs typeface="Times New Roman"/>
              </a:rPr>
              <a:t>pt</a:t>
            </a:r>
            <a:r>
              <a:rPr lang="en-US" sz="1600" dirty="0">
                <a:latin typeface="Times New Roman"/>
                <a:cs typeface="Times New Roman"/>
              </a:rPr>
              <a:t> </a:t>
            </a:r>
            <a:r>
              <a:rPr lang="en-US" sz="1600" dirty="0">
                <a:solidFill>
                  <a:srgbClr val="FF0000"/>
                </a:solidFill>
                <a:latin typeface="Times New Roman"/>
                <a:cs typeface="Times New Roman"/>
              </a:rPr>
              <a:t>C</a:t>
            </a:r>
            <a:r>
              <a:rPr lang="en-US" sz="1600" dirty="0">
                <a:latin typeface="Times New Roman"/>
                <a:cs typeface="Times New Roman"/>
              </a:rPr>
              <a:t>) it would be </a:t>
            </a:r>
            <a:r>
              <a:rPr lang="en-US" sz="1600" dirty="0">
                <a:solidFill>
                  <a:srgbClr val="FF0000"/>
                </a:solidFill>
                <a:latin typeface="Times New Roman"/>
                <a:cs typeface="Times New Roman"/>
              </a:rPr>
              <a:t>-14 joules</a:t>
            </a:r>
            <a:r>
              <a:rPr lang="en-US" sz="1600" dirty="0">
                <a:latin typeface="Times New Roman"/>
                <a:cs typeface="Times New Roman"/>
              </a:rPr>
              <a:t>.  </a:t>
            </a:r>
            <a:r>
              <a:rPr lang="en-US" sz="1600" dirty="0">
                <a:solidFill>
                  <a:srgbClr val="FF0000"/>
                </a:solidFill>
                <a:latin typeface="Times New Roman"/>
                <a:cs typeface="Times New Roman"/>
              </a:rPr>
              <a:t>A</a:t>
            </a:r>
            <a:r>
              <a:rPr lang="en-US" sz="1600" dirty="0">
                <a:latin typeface="Times New Roman"/>
                <a:cs typeface="Times New Roman"/>
              </a:rPr>
              <a:t> is bigger (closer to zero)!  </a:t>
            </a:r>
            <a:r>
              <a:rPr lang="en-US" sz="1600" dirty="0">
                <a:solidFill>
                  <a:srgbClr val="0000FF"/>
                </a:solidFill>
                <a:latin typeface="Times New Roman"/>
                <a:cs typeface="Times New Roman"/>
              </a:rPr>
              <a:t>Also</a:t>
            </a:r>
            <a:r>
              <a:rPr lang="en-US" sz="1600" dirty="0">
                <a:latin typeface="Times New Roman"/>
                <a:cs typeface="Times New Roman"/>
              </a:rPr>
              <a:t>, </a:t>
            </a:r>
            <a:r>
              <a:rPr lang="en-US" sz="1600" dirty="0">
                <a:solidFill>
                  <a:srgbClr val="0000FF"/>
                </a:solidFill>
                <a:latin typeface="Times New Roman"/>
                <a:cs typeface="Times New Roman"/>
              </a:rPr>
              <a:t>where</a:t>
            </a:r>
            <a:r>
              <a:rPr lang="en-US" sz="1600" dirty="0">
                <a:latin typeface="Times New Roman"/>
                <a:cs typeface="Times New Roman"/>
              </a:rPr>
              <a:t>, if you let a </a:t>
            </a:r>
            <a:r>
              <a:rPr lang="en-US" sz="1600" i="1" dirty="0">
                <a:solidFill>
                  <a:srgbClr val="0000FF"/>
                </a:solidFill>
                <a:latin typeface="Times New Roman"/>
                <a:cs typeface="Times New Roman"/>
              </a:rPr>
              <a:t>negative charge </a:t>
            </a:r>
            <a:r>
              <a:rPr lang="en-US" sz="1600" dirty="0">
                <a:solidFill>
                  <a:srgbClr val="0000FF"/>
                </a:solidFill>
                <a:latin typeface="Times New Roman"/>
                <a:cs typeface="Times New Roman"/>
              </a:rPr>
              <a:t>go</a:t>
            </a:r>
            <a:r>
              <a:rPr lang="en-US" sz="1600" dirty="0">
                <a:latin typeface="Times New Roman"/>
                <a:cs typeface="Times New Roman"/>
              </a:rPr>
              <a:t>, would it pick up the </a:t>
            </a:r>
            <a:r>
              <a:rPr lang="en-US" sz="1600" dirty="0">
                <a:solidFill>
                  <a:srgbClr val="0000FF"/>
                </a:solidFill>
                <a:latin typeface="Times New Roman"/>
                <a:cs typeface="Times New Roman"/>
              </a:rPr>
              <a:t>most kinetic energy</a:t>
            </a:r>
            <a:r>
              <a:rPr lang="en-US" sz="1600" dirty="0">
                <a:latin typeface="Times New Roman"/>
                <a:cs typeface="Times New Roman"/>
              </a:rPr>
              <a:t>?  Certainly not if it was next to the positive plate.  Definitely next to the negative plate at </a:t>
            </a:r>
            <a:r>
              <a:rPr lang="en-US" sz="1600" dirty="0">
                <a:solidFill>
                  <a:srgbClr val="FF0000"/>
                </a:solidFill>
                <a:latin typeface="Times New Roman"/>
                <a:cs typeface="Times New Roman"/>
              </a:rPr>
              <a:t>A</a:t>
            </a:r>
            <a:r>
              <a:rPr lang="en-US" sz="1600" dirty="0">
                <a:latin typeface="Times New Roman"/>
                <a:cs typeface="Times New Roman"/>
              </a:rPr>
              <a:t>!).</a:t>
            </a:r>
            <a:endParaRPr lang="en-US" sz="1600" dirty="0">
              <a:solidFill>
                <a:srgbClr val="FF0000"/>
              </a:solidFill>
              <a:latin typeface="Times New Roman"/>
              <a:cs typeface="Times New Roman"/>
            </a:endParaRPr>
          </a:p>
        </p:txBody>
      </p:sp>
      <p:graphicFrame>
        <p:nvGraphicFramePr>
          <p:cNvPr id="112" name="Object 111"/>
          <p:cNvGraphicFramePr>
            <a:graphicFrameLocks noChangeAspect="1"/>
          </p:cNvGraphicFramePr>
          <p:nvPr/>
        </p:nvGraphicFramePr>
        <p:xfrm>
          <a:off x="1500156" y="5403487"/>
          <a:ext cx="703653" cy="269083"/>
        </p:xfrm>
        <a:graphic>
          <a:graphicData uri="http://schemas.openxmlformats.org/presentationml/2006/ole">
            <mc:AlternateContent xmlns:mc="http://schemas.openxmlformats.org/markup-compatibility/2006">
              <mc:Choice xmlns:v="urn:schemas-microsoft-com:vml" Requires="v">
                <p:oleObj spid="_x0000_s29761" name="Equation" r:id="rId12" imgW="495300" imgH="190500" progId="Equation.DSMT4">
                  <p:embed/>
                </p:oleObj>
              </mc:Choice>
              <mc:Fallback>
                <p:oleObj name="Equation" r:id="rId12" imgW="495300" imgH="190500" progId="Equation.DSMT4">
                  <p:embed/>
                  <p:pic>
                    <p:nvPicPr>
                      <p:cNvPr id="112" name="Object 111"/>
                      <p:cNvPicPr/>
                      <p:nvPr/>
                    </p:nvPicPr>
                    <p:blipFill>
                      <a:blip r:embed="rId11"/>
                      <a:stretch>
                        <a:fillRect/>
                      </a:stretch>
                    </p:blipFill>
                    <p:spPr>
                      <a:xfrm>
                        <a:off x="1500156" y="5403487"/>
                        <a:ext cx="703653" cy="269083"/>
                      </a:xfrm>
                      <a:prstGeom prst="rect">
                        <a:avLst/>
                      </a:prstGeom>
                    </p:spPr>
                  </p:pic>
                </p:oleObj>
              </mc:Fallback>
            </mc:AlternateContent>
          </a:graphicData>
        </a:graphic>
      </p:graphicFrame>
      <p:sp>
        <p:nvSpPr>
          <p:cNvPr id="113" name="TextBox 112"/>
          <p:cNvSpPr txBox="1"/>
          <p:nvPr/>
        </p:nvSpPr>
        <p:spPr>
          <a:xfrm>
            <a:off x="896266" y="4617142"/>
            <a:ext cx="7986663" cy="338554"/>
          </a:xfrm>
          <a:prstGeom prst="rect">
            <a:avLst/>
          </a:prstGeom>
          <a:noFill/>
        </p:spPr>
        <p:txBody>
          <a:bodyPr wrap="square" rtlCol="0">
            <a:spAutoFit/>
          </a:bodyPr>
          <a:lstStyle/>
          <a:p>
            <a:r>
              <a:rPr lang="en-US" sz="1600" dirty="0">
                <a:latin typeface="Times New Roman"/>
                <a:cs typeface="Times New Roman"/>
              </a:rPr>
              <a:t>(</a:t>
            </a:r>
            <a:r>
              <a:rPr lang="en-US" sz="1600" i="1" dirty="0">
                <a:latin typeface="Times New Roman"/>
                <a:cs typeface="Times New Roman"/>
              </a:rPr>
              <a:t>Electrical potential </a:t>
            </a:r>
            <a:r>
              <a:rPr lang="en-US" sz="1600" dirty="0">
                <a:latin typeface="Times New Roman"/>
                <a:cs typeface="Times New Roman"/>
              </a:rPr>
              <a:t>has NOTHING TO DO with the charge feeling the effect: it’s still C.)</a:t>
            </a:r>
            <a:endParaRPr lang="en-US" sz="1600" dirty="0">
              <a:solidFill>
                <a:srgbClr val="FF0000"/>
              </a:solidFill>
              <a:latin typeface="Times New Roman"/>
              <a:cs typeface="Times New Roman"/>
            </a:endParaRPr>
          </a:p>
        </p:txBody>
      </p:sp>
    </p:spTree>
    <p:extLst>
      <p:ext uri="{BB962C8B-B14F-4D97-AF65-F5344CB8AC3E}">
        <p14:creationId xmlns:p14="http://schemas.microsoft.com/office/powerpoint/2010/main" val="1893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ssolv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dissolv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dissolve">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dissolve">
                                      <p:cBhvr>
                                        <p:cTn id="32" dur="500"/>
                                        <p:tgtEl>
                                          <p:spTgt spid="10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dissolve">
                                      <p:cBhvr>
                                        <p:cTn id="35" dur="500"/>
                                        <p:tgtEl>
                                          <p:spTgt spid="10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dissolve">
                                      <p:cBhvr>
                                        <p:cTn id="40" dur="500"/>
                                        <p:tgtEl>
                                          <p:spTgt spid="10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dissolve">
                                      <p:cBhvr>
                                        <p:cTn id="45" dur="500"/>
                                        <p:tgtEl>
                                          <p:spTgt spid="10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dissolve">
                                      <p:cBhvr>
                                        <p:cTn id="50" dur="500"/>
                                        <p:tgtEl>
                                          <p:spTgt spid="11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dissolve">
                                      <p:cBhvr>
                                        <p:cTn id="55" dur="500"/>
                                        <p:tgtEl>
                                          <p:spTgt spid="10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dissolve">
                                      <p:cBhvr>
                                        <p:cTn id="60" dur="500"/>
                                        <p:tgtEl>
                                          <p:spTgt spid="11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dissolve">
                                      <p:cBhvr>
                                        <p:cTn id="6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84" grpId="0"/>
      <p:bldP spid="91" grpId="0"/>
      <p:bldP spid="101" grpId="0"/>
      <p:bldP spid="104" grpId="0"/>
      <p:bldP spid="105" grpId="0"/>
      <p:bldP spid="107" grpId="0"/>
      <p:bldP spid="108" grpId="0"/>
      <p:bldP spid="109" grpId="0"/>
      <p:bldP spid="111" grpId="0"/>
      <p:bldP spid="1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21" name="TextBox 20"/>
          <p:cNvSpPr txBox="1"/>
          <p:nvPr/>
        </p:nvSpPr>
        <p:spPr>
          <a:xfrm>
            <a:off x="180845" y="249232"/>
            <a:ext cx="5788155" cy="1015663"/>
          </a:xfrm>
          <a:prstGeom prst="rect">
            <a:avLst/>
          </a:prstGeom>
          <a:noFill/>
        </p:spPr>
        <p:txBody>
          <a:bodyPr wrap="square" rtlCol="0">
            <a:spAutoFit/>
          </a:bodyPr>
          <a:lstStyle/>
          <a:p>
            <a:r>
              <a:rPr lang="en-US" sz="2000" dirty="0">
                <a:solidFill>
                  <a:srgbClr val="FF0000"/>
                </a:solidFill>
                <a:latin typeface="Apple Chancery"/>
                <a:cs typeface="Apple Chancery"/>
              </a:rPr>
              <a:t>e.) An electron                                                        </a:t>
            </a:r>
            <a:r>
              <a:rPr lang="en-US" sz="2000" dirty="0">
                <a:latin typeface="Times New Roman"/>
                <a:cs typeface="Times New Roman"/>
              </a:rPr>
              <a:t>accelerates between the plates.  How fast is it moving if it started from rest?</a:t>
            </a:r>
            <a:endParaRPr lang="en-US" sz="2000" dirty="0">
              <a:solidFill>
                <a:srgbClr val="FF0000"/>
              </a:solidFill>
              <a:latin typeface="Times New Roman"/>
              <a:cs typeface="Times New Roman"/>
            </a:endParaRPr>
          </a:p>
        </p:txBody>
      </p:sp>
      <p:sp>
        <p:nvSpPr>
          <p:cNvPr id="33" name="TextBox 32"/>
          <p:cNvSpPr txBox="1"/>
          <p:nvPr/>
        </p:nvSpPr>
        <p:spPr>
          <a:xfrm>
            <a:off x="5867400" y="49259"/>
            <a:ext cx="1193916" cy="523220"/>
          </a:xfrm>
          <a:prstGeom prst="rect">
            <a:avLst/>
          </a:prstGeom>
          <a:noFill/>
        </p:spPr>
        <p:txBody>
          <a:bodyPr wrap="square" rtlCol="0">
            <a:spAutoFit/>
          </a:bodyPr>
          <a:lstStyle/>
          <a:p>
            <a:r>
              <a:rPr lang="en-US" sz="1400" dirty="0">
                <a:solidFill>
                  <a:srgbClr val="FF0000"/>
                </a:solidFill>
                <a:latin typeface="Times New Roman"/>
                <a:cs typeface="Times New Roman"/>
              </a:rPr>
              <a:t>plates viewed </a:t>
            </a:r>
          </a:p>
          <a:p>
            <a:r>
              <a:rPr lang="en-US" sz="1400" dirty="0">
                <a:solidFill>
                  <a:srgbClr val="FF0000"/>
                </a:solidFill>
                <a:latin typeface="Times New Roman"/>
                <a:cs typeface="Times New Roman"/>
              </a:rPr>
              <a:t>   from side</a:t>
            </a:r>
          </a:p>
        </p:txBody>
      </p:sp>
      <p:grpSp>
        <p:nvGrpSpPr>
          <p:cNvPr id="13" name="Group 12"/>
          <p:cNvGrpSpPr/>
          <p:nvPr/>
        </p:nvGrpSpPr>
        <p:grpSpPr>
          <a:xfrm>
            <a:off x="6511925" y="251867"/>
            <a:ext cx="2366962" cy="2392733"/>
            <a:chOff x="7147561" y="251867"/>
            <a:chExt cx="1731326" cy="1750176"/>
          </a:xfrm>
        </p:grpSpPr>
        <p:cxnSp>
          <p:nvCxnSpPr>
            <p:cNvPr id="34" name="Straight Connector 33"/>
            <p:cNvCxnSpPr/>
            <p:nvPr/>
          </p:nvCxnSpPr>
          <p:spPr>
            <a:xfrm flipH="1" flipV="1">
              <a:off x="8854437" y="251868"/>
              <a:ext cx="24450" cy="152400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147561" y="467544"/>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157410" y="1209101"/>
              <a:ext cx="1374864" cy="11397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7347919"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558315"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768710"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979106"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8189502"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8399897" y="583149"/>
              <a:ext cx="9849" cy="628376"/>
            </a:xfrm>
            <a:prstGeom prst="straightConnector1">
              <a:avLst/>
            </a:prstGeom>
            <a:ln w="190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7860560" y="251867"/>
              <a:ext cx="998506" cy="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7997856" y="1775869"/>
              <a:ext cx="881031"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7412120" y="1775869"/>
              <a:ext cx="433668"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406661" y="1323520"/>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994753" y="1549694"/>
              <a:ext cx="6205" cy="4523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847989" y="1656175"/>
              <a:ext cx="6205" cy="23783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860560" y="251867"/>
              <a:ext cx="6205" cy="219075"/>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7644339" y="2326948"/>
            <a:ext cx="993544" cy="523220"/>
          </a:xfrm>
          <a:prstGeom prst="rect">
            <a:avLst/>
          </a:prstGeom>
          <a:noFill/>
        </p:spPr>
        <p:txBody>
          <a:bodyPr wrap="square" rtlCol="0">
            <a:spAutoFit/>
          </a:bodyPr>
          <a:lstStyle/>
          <a:p>
            <a:r>
              <a:rPr lang="en-US" sz="1400" dirty="0">
                <a:solidFill>
                  <a:srgbClr val="0000FF"/>
                </a:solidFill>
                <a:latin typeface="Times New Roman"/>
                <a:cs typeface="Times New Roman"/>
              </a:rPr>
              <a:t>hi voltage </a:t>
            </a:r>
          </a:p>
          <a:p>
            <a:r>
              <a:rPr lang="en-US" sz="1400" dirty="0">
                <a:solidFill>
                  <a:srgbClr val="0000FF"/>
                </a:solidFill>
                <a:latin typeface="Times New Roman"/>
                <a:cs typeface="Times New Roman"/>
              </a:rPr>
              <a:t>  terminal</a:t>
            </a:r>
          </a:p>
        </p:txBody>
      </p:sp>
      <p:sp>
        <p:nvSpPr>
          <p:cNvPr id="100" name="TextBox 99"/>
          <p:cNvSpPr txBox="1"/>
          <p:nvPr/>
        </p:nvSpPr>
        <p:spPr>
          <a:xfrm>
            <a:off x="6500213" y="2320598"/>
            <a:ext cx="1064123" cy="523220"/>
          </a:xfrm>
          <a:prstGeom prst="rect">
            <a:avLst/>
          </a:prstGeom>
          <a:noFill/>
        </p:spPr>
        <p:txBody>
          <a:bodyPr wrap="square" rtlCol="0">
            <a:spAutoFit/>
          </a:bodyPr>
          <a:lstStyle/>
          <a:p>
            <a:r>
              <a:rPr lang="en-US" sz="1400" dirty="0">
                <a:solidFill>
                  <a:srgbClr val="0000FF"/>
                </a:solidFill>
                <a:latin typeface="Times New Roman"/>
                <a:cs typeface="Times New Roman"/>
              </a:rPr>
              <a:t>low voltage </a:t>
            </a:r>
          </a:p>
          <a:p>
            <a:r>
              <a:rPr lang="en-US" sz="1400" dirty="0">
                <a:solidFill>
                  <a:srgbClr val="0000FF"/>
                </a:solidFill>
                <a:latin typeface="Times New Roman"/>
                <a:cs typeface="Times New Roman"/>
              </a:rPr>
              <a:t>  terminal</a:t>
            </a:r>
          </a:p>
        </p:txBody>
      </p:sp>
      <p:graphicFrame>
        <p:nvGraphicFramePr>
          <p:cNvPr id="55" name="Object 54"/>
          <p:cNvGraphicFramePr>
            <a:graphicFrameLocks noChangeAspect="1"/>
          </p:cNvGraphicFramePr>
          <p:nvPr/>
        </p:nvGraphicFramePr>
        <p:xfrm>
          <a:off x="7086948" y="1222703"/>
          <a:ext cx="276225" cy="255588"/>
        </p:xfrm>
        <a:graphic>
          <a:graphicData uri="http://schemas.openxmlformats.org/presentationml/2006/ole">
            <mc:AlternateContent xmlns:mc="http://schemas.openxmlformats.org/markup-compatibility/2006">
              <mc:Choice xmlns:v="urn:schemas-microsoft-com:vml" Requires="v">
                <p:oleObj spid="_x0000_s30793" name="Equation" r:id="rId4" imgW="165100" imgH="152400" progId="Equation.DSMT4">
                  <p:embed/>
                </p:oleObj>
              </mc:Choice>
              <mc:Fallback>
                <p:oleObj name="Equation" r:id="rId4" imgW="165100" imgH="152400" progId="Equation.DSMT4">
                  <p:embed/>
                  <p:pic>
                    <p:nvPicPr>
                      <p:cNvPr id="55" name="Object 54"/>
                      <p:cNvPicPr/>
                      <p:nvPr/>
                    </p:nvPicPr>
                    <p:blipFill>
                      <a:blip r:embed="rId5"/>
                      <a:stretch>
                        <a:fillRect/>
                      </a:stretch>
                    </p:blipFill>
                    <p:spPr>
                      <a:xfrm>
                        <a:off x="7086948" y="1222703"/>
                        <a:ext cx="276225" cy="255588"/>
                      </a:xfrm>
                      <a:prstGeom prst="rect">
                        <a:avLst/>
                      </a:prstGeom>
                    </p:spPr>
                  </p:pic>
                </p:oleObj>
              </mc:Fallback>
            </mc:AlternateContent>
          </a:graphicData>
        </a:graphic>
      </p:graphicFrame>
      <p:graphicFrame>
        <p:nvGraphicFramePr>
          <p:cNvPr id="57" name="Object 56"/>
          <p:cNvGraphicFramePr>
            <a:graphicFrameLocks noChangeAspect="1"/>
          </p:cNvGraphicFramePr>
          <p:nvPr/>
        </p:nvGraphicFramePr>
        <p:xfrm>
          <a:off x="7425265" y="981724"/>
          <a:ext cx="233362" cy="255588"/>
        </p:xfrm>
        <a:graphic>
          <a:graphicData uri="http://schemas.openxmlformats.org/presentationml/2006/ole">
            <mc:AlternateContent xmlns:mc="http://schemas.openxmlformats.org/markup-compatibility/2006">
              <mc:Choice xmlns:v="urn:schemas-microsoft-com:vml" Requires="v">
                <p:oleObj spid="_x0000_s30794" name="Equation" r:id="rId6" imgW="139700" imgH="152400" progId="Equation.DSMT4">
                  <p:embed/>
                </p:oleObj>
              </mc:Choice>
              <mc:Fallback>
                <p:oleObj name="Equation" r:id="rId6" imgW="139700" imgH="152400" progId="Equation.DSMT4">
                  <p:embed/>
                  <p:pic>
                    <p:nvPicPr>
                      <p:cNvPr id="57" name="Object 56"/>
                      <p:cNvPicPr/>
                      <p:nvPr/>
                    </p:nvPicPr>
                    <p:blipFill>
                      <a:blip r:embed="rId7"/>
                      <a:stretch>
                        <a:fillRect/>
                      </a:stretch>
                    </p:blipFill>
                    <p:spPr>
                      <a:xfrm>
                        <a:off x="7425265" y="981724"/>
                        <a:ext cx="233362" cy="255588"/>
                      </a:xfrm>
                      <a:prstGeom prst="rect">
                        <a:avLst/>
                      </a:prstGeom>
                    </p:spPr>
                  </p:pic>
                </p:oleObj>
              </mc:Fallback>
            </mc:AlternateContent>
          </a:graphicData>
        </a:graphic>
      </p:graphicFrame>
      <p:graphicFrame>
        <p:nvGraphicFramePr>
          <p:cNvPr id="58" name="Object 57"/>
          <p:cNvGraphicFramePr>
            <a:graphicFrameLocks noChangeAspect="1"/>
          </p:cNvGraphicFramePr>
          <p:nvPr/>
        </p:nvGraphicFramePr>
        <p:xfrm>
          <a:off x="7422027" y="697308"/>
          <a:ext cx="233362" cy="255588"/>
        </p:xfrm>
        <a:graphic>
          <a:graphicData uri="http://schemas.openxmlformats.org/presentationml/2006/ole">
            <mc:AlternateContent xmlns:mc="http://schemas.openxmlformats.org/markup-compatibility/2006">
              <mc:Choice xmlns:v="urn:schemas-microsoft-com:vml" Requires="v">
                <p:oleObj spid="_x0000_s30795" name="Equation" r:id="rId8" imgW="139700" imgH="152400" progId="Equation.DSMT4">
                  <p:embed/>
                </p:oleObj>
              </mc:Choice>
              <mc:Fallback>
                <p:oleObj name="Equation" r:id="rId8" imgW="139700" imgH="152400" progId="Equation.DSMT4">
                  <p:embed/>
                  <p:pic>
                    <p:nvPicPr>
                      <p:cNvPr id="58" name="Object 57"/>
                      <p:cNvPicPr/>
                      <p:nvPr/>
                    </p:nvPicPr>
                    <p:blipFill>
                      <a:blip r:embed="rId9"/>
                      <a:stretch>
                        <a:fillRect/>
                      </a:stretch>
                    </p:blipFill>
                    <p:spPr>
                      <a:xfrm>
                        <a:off x="7422027" y="697308"/>
                        <a:ext cx="233362" cy="255588"/>
                      </a:xfrm>
                      <a:prstGeom prst="rect">
                        <a:avLst/>
                      </a:prstGeom>
                    </p:spPr>
                  </p:pic>
                </p:oleObj>
              </mc:Fallback>
            </mc:AlternateContent>
          </a:graphicData>
        </a:graphic>
      </p:graphicFrame>
      <p:sp>
        <p:nvSpPr>
          <p:cNvPr id="101" name="TextBox 100"/>
          <p:cNvSpPr txBox="1"/>
          <p:nvPr/>
        </p:nvSpPr>
        <p:spPr>
          <a:xfrm>
            <a:off x="480703" y="1237312"/>
            <a:ext cx="5894697" cy="1631216"/>
          </a:xfrm>
          <a:prstGeom prst="rect">
            <a:avLst/>
          </a:prstGeom>
          <a:noFill/>
        </p:spPr>
        <p:txBody>
          <a:bodyPr wrap="square" rtlCol="0">
            <a:spAutoFit/>
          </a:bodyPr>
          <a:lstStyle/>
          <a:p>
            <a:r>
              <a:rPr lang="en-US" sz="2000" dirty="0">
                <a:solidFill>
                  <a:srgbClr val="FF0000"/>
                </a:solidFill>
                <a:latin typeface="Apple Chancery"/>
                <a:cs typeface="Apple Chancery"/>
              </a:rPr>
              <a:t>Note that the </a:t>
            </a:r>
            <a:r>
              <a:rPr lang="en-US" sz="2000" dirty="0">
                <a:latin typeface="Times New Roman"/>
                <a:cs typeface="Times New Roman"/>
              </a:rPr>
              <a:t>electron (charge </a:t>
            </a:r>
            <a:r>
              <a:rPr lang="en-US" sz="2000" dirty="0">
                <a:solidFill>
                  <a:srgbClr val="FF0000"/>
                </a:solidFill>
                <a:latin typeface="Times New Roman"/>
                <a:cs typeface="Times New Roman"/>
              </a:rPr>
              <a:t>–e</a:t>
            </a:r>
            <a:r>
              <a:rPr lang="en-US" sz="2000" dirty="0">
                <a:latin typeface="Times New Roman"/>
                <a:cs typeface="Times New Roman"/>
              </a:rPr>
              <a:t>) would accelerate from the </a:t>
            </a:r>
            <a:r>
              <a:rPr lang="en-US" sz="2000" dirty="0">
                <a:solidFill>
                  <a:srgbClr val="0000FF"/>
                </a:solidFill>
                <a:latin typeface="Times New Roman"/>
                <a:cs typeface="Times New Roman"/>
              </a:rPr>
              <a:t>negative </a:t>
            </a:r>
            <a:r>
              <a:rPr lang="en-US" sz="2000" dirty="0">
                <a:latin typeface="Times New Roman"/>
                <a:cs typeface="Times New Roman"/>
              </a:rPr>
              <a:t>to </a:t>
            </a:r>
            <a:r>
              <a:rPr lang="en-US" sz="2000" dirty="0">
                <a:solidFill>
                  <a:srgbClr val="0000FF"/>
                </a:solidFill>
                <a:latin typeface="Times New Roman"/>
                <a:cs typeface="Times New Roman"/>
              </a:rPr>
              <a:t>positive plate</a:t>
            </a:r>
            <a:r>
              <a:rPr lang="en-US" sz="2000" dirty="0">
                <a:latin typeface="Times New Roman"/>
                <a:cs typeface="Times New Roman"/>
              </a:rPr>
              <a:t>, and that the </a:t>
            </a:r>
            <a:r>
              <a:rPr lang="en-US" sz="2000" i="1" dirty="0">
                <a:solidFill>
                  <a:srgbClr val="0000FF"/>
                </a:solidFill>
                <a:latin typeface="Times New Roman"/>
                <a:cs typeface="Times New Roman"/>
              </a:rPr>
              <a:t>potential energy </a:t>
            </a:r>
            <a:r>
              <a:rPr lang="en-US" sz="2000" dirty="0">
                <a:latin typeface="Times New Roman"/>
                <a:cs typeface="Times New Roman"/>
              </a:rPr>
              <a:t>of a charge sitting at a point whose </a:t>
            </a:r>
            <a:r>
              <a:rPr lang="en-US" sz="2000" dirty="0">
                <a:solidFill>
                  <a:srgbClr val="0000FF"/>
                </a:solidFill>
                <a:latin typeface="Times New Roman"/>
                <a:cs typeface="Times New Roman"/>
              </a:rPr>
              <a:t>potential</a:t>
            </a:r>
            <a:r>
              <a:rPr lang="en-US" sz="2000" dirty="0">
                <a:latin typeface="Times New Roman"/>
                <a:cs typeface="Times New Roman"/>
              </a:rPr>
              <a:t> is </a:t>
            </a:r>
            <a:r>
              <a:rPr lang="en-US" sz="2000" i="1" dirty="0">
                <a:solidFill>
                  <a:srgbClr val="FF0000"/>
                </a:solidFill>
                <a:latin typeface="Times New Roman"/>
                <a:cs typeface="Times New Roman"/>
              </a:rPr>
              <a:t>V</a:t>
            </a:r>
            <a:r>
              <a:rPr lang="en-US" sz="2000" i="1" dirty="0">
                <a:latin typeface="Times New Roman"/>
                <a:cs typeface="Times New Roman"/>
              </a:rPr>
              <a:t> </a:t>
            </a:r>
            <a:r>
              <a:rPr lang="en-US" sz="2000" dirty="0">
                <a:latin typeface="Times New Roman"/>
                <a:cs typeface="Times New Roman"/>
              </a:rPr>
              <a:t>is              with the </a:t>
            </a:r>
            <a:r>
              <a:rPr lang="en-US" sz="2000" dirty="0">
                <a:solidFill>
                  <a:srgbClr val="0000FF"/>
                </a:solidFill>
                <a:latin typeface="Times New Roman"/>
                <a:cs typeface="Times New Roman"/>
              </a:rPr>
              <a:t>charge’s sign</a:t>
            </a:r>
            <a:r>
              <a:rPr lang="en-US" sz="2000" dirty="0">
                <a:latin typeface="Times New Roman"/>
                <a:cs typeface="Times New Roman"/>
              </a:rPr>
              <a:t> included, we can write:</a:t>
            </a:r>
            <a:endParaRPr lang="en-US" sz="2000" dirty="0">
              <a:solidFill>
                <a:srgbClr val="FF0000"/>
              </a:solidFill>
              <a:latin typeface="Times New Roman"/>
              <a:cs typeface="Times New Roman"/>
            </a:endParaRPr>
          </a:p>
        </p:txBody>
      </p:sp>
      <p:graphicFrame>
        <p:nvGraphicFramePr>
          <p:cNvPr id="41" name="Object 40"/>
          <p:cNvGraphicFramePr>
            <a:graphicFrameLocks noChangeAspect="1"/>
          </p:cNvGraphicFramePr>
          <p:nvPr/>
        </p:nvGraphicFramePr>
        <p:xfrm>
          <a:off x="1036638" y="3052763"/>
          <a:ext cx="8299450" cy="1631950"/>
        </p:xfrm>
        <a:graphic>
          <a:graphicData uri="http://schemas.openxmlformats.org/presentationml/2006/ole">
            <mc:AlternateContent xmlns:mc="http://schemas.openxmlformats.org/markup-compatibility/2006">
              <mc:Choice xmlns:v="urn:schemas-microsoft-com:vml" Requires="v">
                <p:oleObj spid="_x0000_s30796" name="Equation" r:id="rId10" imgW="4953000" imgH="977900" progId="Equation.DSMT4">
                  <p:embed/>
                </p:oleObj>
              </mc:Choice>
              <mc:Fallback>
                <p:oleObj name="Equation" r:id="rId10" imgW="4953000" imgH="977900" progId="Equation.DSMT4">
                  <p:embed/>
                  <p:pic>
                    <p:nvPicPr>
                      <p:cNvPr id="41" name="Object 40"/>
                      <p:cNvPicPr/>
                      <p:nvPr/>
                    </p:nvPicPr>
                    <p:blipFill>
                      <a:blip r:embed="rId11"/>
                      <a:stretch>
                        <a:fillRect/>
                      </a:stretch>
                    </p:blipFill>
                    <p:spPr>
                      <a:xfrm>
                        <a:off x="1036638" y="3052763"/>
                        <a:ext cx="8299450" cy="1631950"/>
                      </a:xfrm>
                      <a:prstGeom prst="rect">
                        <a:avLst/>
                      </a:prstGeom>
                    </p:spPr>
                  </p:pic>
                </p:oleObj>
              </mc:Fallback>
            </mc:AlternateContent>
          </a:graphicData>
        </a:graphic>
      </p:graphicFrame>
      <p:graphicFrame>
        <p:nvGraphicFramePr>
          <p:cNvPr id="44" name="Object 43"/>
          <p:cNvGraphicFramePr>
            <a:graphicFrameLocks noChangeAspect="1"/>
          </p:cNvGraphicFramePr>
          <p:nvPr/>
        </p:nvGraphicFramePr>
        <p:xfrm>
          <a:off x="1890713" y="265113"/>
          <a:ext cx="3467100" cy="384175"/>
        </p:xfrm>
        <a:graphic>
          <a:graphicData uri="http://schemas.openxmlformats.org/presentationml/2006/ole">
            <mc:AlternateContent xmlns:mc="http://schemas.openxmlformats.org/markup-compatibility/2006">
              <mc:Choice xmlns:v="urn:schemas-microsoft-com:vml" Requires="v">
                <p:oleObj spid="_x0000_s30797" name="Equation" r:id="rId12" imgW="2070100" imgH="228600" progId="Equation.DSMT4">
                  <p:embed/>
                </p:oleObj>
              </mc:Choice>
              <mc:Fallback>
                <p:oleObj name="Equation" r:id="rId12" imgW="2070100" imgH="228600" progId="Equation.DSMT4">
                  <p:embed/>
                  <p:pic>
                    <p:nvPicPr>
                      <p:cNvPr id="44" name="Object 43"/>
                      <p:cNvPicPr/>
                      <p:nvPr/>
                    </p:nvPicPr>
                    <p:blipFill>
                      <a:blip r:embed="rId13"/>
                      <a:stretch>
                        <a:fillRect/>
                      </a:stretch>
                    </p:blipFill>
                    <p:spPr>
                      <a:xfrm>
                        <a:off x="1890713" y="265113"/>
                        <a:ext cx="3467100" cy="384175"/>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976324778"/>
              </p:ext>
            </p:extLst>
          </p:nvPr>
        </p:nvGraphicFramePr>
        <p:xfrm>
          <a:off x="2170113" y="2237220"/>
          <a:ext cx="828675" cy="320675"/>
        </p:xfrm>
        <a:graphic>
          <a:graphicData uri="http://schemas.openxmlformats.org/presentationml/2006/ole">
            <mc:AlternateContent xmlns:mc="http://schemas.openxmlformats.org/markup-compatibility/2006">
              <mc:Choice xmlns:v="urn:schemas-microsoft-com:vml" Requires="v">
                <p:oleObj spid="_x0000_s30798" name="Equation" r:id="rId14" imgW="495300" imgH="190500" progId="Equation.DSMT4">
                  <p:embed/>
                </p:oleObj>
              </mc:Choice>
              <mc:Fallback>
                <p:oleObj name="Equation" r:id="rId14" imgW="495300" imgH="190500" progId="Equation.DSMT4">
                  <p:embed/>
                  <p:pic>
                    <p:nvPicPr>
                      <p:cNvPr id="45" name="Object 44"/>
                      <p:cNvPicPr/>
                      <p:nvPr/>
                    </p:nvPicPr>
                    <p:blipFill>
                      <a:blip r:embed="rId15"/>
                      <a:stretch>
                        <a:fillRect/>
                      </a:stretch>
                    </p:blipFill>
                    <p:spPr>
                      <a:xfrm>
                        <a:off x="2170113" y="2237220"/>
                        <a:ext cx="828675" cy="320675"/>
                      </a:xfrm>
                      <a:prstGeom prst="rect">
                        <a:avLst/>
                      </a:prstGeom>
                    </p:spPr>
                  </p:pic>
                </p:oleObj>
              </mc:Fallback>
            </mc:AlternateContent>
          </a:graphicData>
        </a:graphic>
      </p:graphicFrame>
    </p:spTree>
    <p:extLst>
      <p:ext uri="{BB962C8B-B14F-4D97-AF65-F5344CB8AC3E}">
        <p14:creationId xmlns:p14="http://schemas.microsoft.com/office/powerpoint/2010/main" val="32084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dissolv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699"/>
          </a:xfrm>
        </p:spPr>
        <p:txBody>
          <a:bodyPr>
            <a:normAutofit fontScale="90000"/>
          </a:bodyPr>
          <a:lstStyle/>
          <a:p>
            <a:r>
              <a:rPr lang="en-US" dirty="0"/>
              <a:t>Problem 16.7 - preliminary questions</a:t>
            </a:r>
          </a:p>
        </p:txBody>
      </p:sp>
      <p:sp>
        <p:nvSpPr>
          <p:cNvPr id="4" name="Rectangle 25"/>
          <p:cNvSpPr>
            <a:spLocks/>
          </p:cNvSpPr>
          <p:nvPr/>
        </p:nvSpPr>
        <p:spPr bwMode="auto">
          <a:xfrm>
            <a:off x="5607050" y="1464734"/>
            <a:ext cx="3200400" cy="152400"/>
          </a:xfrm>
          <a:prstGeom prst="rect">
            <a:avLst/>
          </a:prstGeom>
          <a:solidFill>
            <a:srgbClr val="0070C0"/>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5" name="Rectangle 26"/>
          <p:cNvSpPr>
            <a:spLocks/>
          </p:cNvSpPr>
          <p:nvPr/>
        </p:nvSpPr>
        <p:spPr bwMode="auto">
          <a:xfrm>
            <a:off x="5607050" y="2512470"/>
            <a:ext cx="3200400" cy="152400"/>
          </a:xfrm>
          <a:prstGeom prst="rect">
            <a:avLst/>
          </a:prstGeom>
          <a:solidFill>
            <a:srgbClr val="FF0F18"/>
          </a:solidFill>
          <a:ln w="25400">
            <a:solidFill>
              <a:schemeClr val="tx1"/>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8" name="Text Box 21"/>
          <p:cNvSpPr txBox="1">
            <a:spLocks/>
          </p:cNvSpPr>
          <p:nvPr/>
        </p:nvSpPr>
        <p:spPr bwMode="auto">
          <a:xfrm>
            <a:off x="115888" y="1214461"/>
            <a:ext cx="53928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An oppositely-charged set </a:t>
            </a:r>
            <a:r>
              <a:rPr lang="en-US" altLang="en-US" sz="2000" dirty="0">
                <a:latin typeface="Times New Roman" panose="02020603050405020304" pitchFamily="18" charset="0"/>
                <a:ea typeface="Palatino Linotype" charset="0"/>
                <a:cs typeface="Times New Roman" panose="02020603050405020304" pitchFamily="18" charset="0"/>
              </a:rPr>
              <a:t>of parallel plates </a:t>
            </a:r>
            <a:r>
              <a:rPr lang="en-US" altLang="en-US" sz="2000" dirty="0">
                <a:solidFill>
                  <a:srgbClr val="FF0000"/>
                </a:solidFill>
                <a:latin typeface="Times New Roman" panose="02020603050405020304" pitchFamily="18" charset="0"/>
                <a:ea typeface="Palatino Linotype" charset="0"/>
                <a:cs typeface="Times New Roman" panose="02020603050405020304" pitchFamily="18" charset="0"/>
              </a:rPr>
              <a:t>5.33 mm apart </a:t>
            </a:r>
            <a:r>
              <a:rPr lang="en-US" altLang="en-US" sz="2000" dirty="0">
                <a:latin typeface="Times New Roman" panose="02020603050405020304" pitchFamily="18" charset="0"/>
                <a:ea typeface="Palatino Linotype" charset="0"/>
                <a:cs typeface="Times New Roman" panose="02020603050405020304" pitchFamily="18" charset="0"/>
              </a:rPr>
              <a:t>have a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potential difference of 600 volts </a:t>
            </a:r>
            <a:r>
              <a:rPr lang="en-US" altLang="en-US" sz="2000" dirty="0">
                <a:latin typeface="Times New Roman" panose="02020603050405020304" pitchFamily="18" charset="0"/>
                <a:ea typeface="Palatino Linotype" charset="0"/>
                <a:cs typeface="Times New Roman" panose="02020603050405020304" pitchFamily="18" charset="0"/>
              </a:rPr>
              <a:t>between them.  An electron accelerates </a:t>
            </a:r>
            <a:r>
              <a:rPr lang="en-US" altLang="en-US" sz="2000" i="1" dirty="0">
                <a:solidFill>
                  <a:srgbClr val="FF0000"/>
                </a:solidFill>
                <a:latin typeface="Times New Roman" panose="02020603050405020304" pitchFamily="18" charset="0"/>
                <a:ea typeface="Palatino Linotype" charset="0"/>
                <a:cs typeface="Times New Roman" panose="02020603050405020304" pitchFamily="18" charset="0"/>
              </a:rPr>
              <a:t>downward</a:t>
            </a:r>
            <a:r>
              <a:rPr lang="en-US" altLang="en-US" sz="2000" dirty="0">
                <a:latin typeface="Times New Roman" panose="02020603050405020304" pitchFamily="18" charset="0"/>
                <a:ea typeface="Palatino Linotype" charset="0"/>
                <a:cs typeface="Times New Roman" panose="02020603050405020304" pitchFamily="18" charset="0"/>
              </a:rPr>
              <a:t>.</a:t>
            </a:r>
          </a:p>
        </p:txBody>
      </p:sp>
      <p:sp>
        <p:nvSpPr>
          <p:cNvPr id="9" name="Text Box 22"/>
          <p:cNvSpPr txBox="1">
            <a:spLocks/>
          </p:cNvSpPr>
          <p:nvPr/>
        </p:nvSpPr>
        <p:spPr bwMode="auto">
          <a:xfrm>
            <a:off x="344488" y="2220176"/>
            <a:ext cx="5053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Preliminary questions:</a:t>
            </a:r>
          </a:p>
        </p:txBody>
      </p:sp>
      <p:sp>
        <p:nvSpPr>
          <p:cNvPr id="10" name="Text Box 23"/>
          <p:cNvSpPr txBox="1">
            <a:spLocks/>
          </p:cNvSpPr>
          <p:nvPr/>
        </p:nvSpPr>
        <p:spPr bwMode="auto">
          <a:xfrm>
            <a:off x="442239" y="3080909"/>
            <a:ext cx="8182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ii.) What does </a:t>
            </a:r>
            <a:r>
              <a:rPr lang="en-US" altLang="en-US" sz="2000" dirty="0">
                <a:latin typeface="Times New Roman" panose="02020603050405020304" pitchFamily="18" charset="0"/>
                <a:ea typeface="Palatino Linotype" charset="0"/>
                <a:cs typeface="Times New Roman" panose="02020603050405020304" pitchFamily="18" charset="0"/>
              </a:rPr>
              <a:t>the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electric field look like </a:t>
            </a:r>
            <a:r>
              <a:rPr lang="en-US" altLang="en-US" sz="2000" dirty="0">
                <a:latin typeface="Times New Roman" panose="02020603050405020304" pitchFamily="18" charset="0"/>
                <a:ea typeface="Palatino Linotype" charset="0"/>
                <a:cs typeface="Times New Roman" panose="02020603050405020304" pitchFamily="18" charset="0"/>
              </a:rPr>
              <a:t>between the plates (draw it in)?</a:t>
            </a:r>
          </a:p>
        </p:txBody>
      </p:sp>
      <p:sp>
        <p:nvSpPr>
          <p:cNvPr id="11" name="Text Box 27"/>
          <p:cNvSpPr txBox="1">
            <a:spLocks/>
          </p:cNvSpPr>
          <p:nvPr/>
        </p:nvSpPr>
        <p:spPr bwMode="auto">
          <a:xfrm>
            <a:off x="424056" y="3603845"/>
            <a:ext cx="6255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iii.) Which plate has </a:t>
            </a:r>
            <a:r>
              <a:rPr lang="en-US" altLang="en-US" sz="2000" dirty="0">
                <a:latin typeface="Times New Roman" panose="02020603050405020304" pitchFamily="18" charset="0"/>
                <a:ea typeface="Palatino Linotype" charset="0"/>
                <a:cs typeface="Times New Roman" panose="02020603050405020304" pitchFamily="18" charset="0"/>
              </a:rPr>
              <a:t>the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higher electrical potential?   </a:t>
            </a:r>
          </a:p>
        </p:txBody>
      </p:sp>
      <p:sp>
        <p:nvSpPr>
          <p:cNvPr id="12" name="Text Box 28"/>
          <p:cNvSpPr txBox="1">
            <a:spLocks/>
          </p:cNvSpPr>
          <p:nvPr/>
        </p:nvSpPr>
        <p:spPr bwMode="auto">
          <a:xfrm>
            <a:off x="457200" y="4088535"/>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iv.) If you were </a:t>
            </a:r>
            <a:r>
              <a:rPr lang="en-US" altLang="en-US" sz="2000" dirty="0">
                <a:latin typeface="Times New Roman" panose="02020603050405020304" pitchFamily="18" charset="0"/>
                <a:ea typeface="Palatino Linotype" charset="0"/>
                <a:cs typeface="Times New Roman" panose="02020603050405020304" pitchFamily="18" charset="0"/>
              </a:rPr>
              <a:t>to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assume</a:t>
            </a:r>
            <a:r>
              <a:rPr lang="en-US" altLang="en-US" sz="2000" dirty="0">
                <a:latin typeface="Times New Roman" panose="02020603050405020304" pitchFamily="18" charset="0"/>
                <a:ea typeface="Palatino Linotype" charset="0"/>
                <a:cs typeface="Times New Roman" panose="02020603050405020304" pitchFamily="18" charset="0"/>
              </a:rPr>
              <a:t> the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higher</a:t>
            </a:r>
            <a:r>
              <a:rPr lang="en-US" altLang="en-US" sz="2000" dirty="0">
                <a:latin typeface="Times New Roman" panose="02020603050405020304" pitchFamily="18" charset="0"/>
                <a:ea typeface="Palatino Linotype" charset="0"/>
                <a:cs typeface="Times New Roman" panose="02020603050405020304" pitchFamily="18" charset="0"/>
              </a:rPr>
              <a:t>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potential plate </a:t>
            </a:r>
            <a:r>
              <a:rPr lang="en-US" altLang="en-US" sz="2000" dirty="0">
                <a:latin typeface="Times New Roman" panose="02020603050405020304" pitchFamily="18" charset="0"/>
                <a:ea typeface="Palatino Linotype" charset="0"/>
                <a:cs typeface="Times New Roman" panose="02020603050405020304" pitchFamily="18" charset="0"/>
              </a:rPr>
              <a:t>had a voltage of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600 volts</a:t>
            </a:r>
            <a:r>
              <a:rPr lang="en-US" altLang="en-US" sz="2000" dirty="0">
                <a:latin typeface="Times New Roman" panose="02020603050405020304" pitchFamily="18" charset="0"/>
                <a:ea typeface="Palatino Linotype" charset="0"/>
                <a:cs typeface="Times New Roman" panose="02020603050405020304" pitchFamily="18" charset="0"/>
              </a:rPr>
              <a:t>,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what assumption are you making about</a:t>
            </a:r>
            <a:r>
              <a:rPr lang="en-US" altLang="en-US" sz="2000" dirty="0">
                <a:latin typeface="Times New Roman" panose="02020603050405020304" pitchFamily="18" charset="0"/>
                <a:ea typeface="Palatino Linotype" charset="0"/>
                <a:cs typeface="Times New Roman" panose="02020603050405020304" pitchFamily="18" charset="0"/>
              </a:rPr>
              <a:t> the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lower potential plate</a:t>
            </a:r>
            <a:r>
              <a:rPr lang="en-US" altLang="en-US" sz="2000" dirty="0">
                <a:latin typeface="Times New Roman" panose="02020603050405020304" pitchFamily="18" charset="0"/>
                <a:ea typeface="Palatino Linotype" charset="0"/>
                <a:cs typeface="Times New Roman" panose="02020603050405020304" pitchFamily="18" charset="0"/>
              </a:rPr>
              <a:t>?   </a:t>
            </a:r>
          </a:p>
        </p:txBody>
      </p:sp>
      <p:sp>
        <p:nvSpPr>
          <p:cNvPr id="13" name="Text Box 29"/>
          <p:cNvSpPr txBox="1">
            <a:spLocks/>
          </p:cNvSpPr>
          <p:nvPr/>
        </p:nvSpPr>
        <p:spPr bwMode="auto">
          <a:xfrm>
            <a:off x="457200" y="4843506"/>
            <a:ext cx="7912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v.) In general,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does negative charge move from higher to lower electrical potential, or vice versa?</a:t>
            </a:r>
            <a:endParaRPr lang="en-US" altLang="en-US" sz="2000" dirty="0">
              <a:latin typeface="Times New Roman" panose="02020603050405020304" pitchFamily="18" charset="0"/>
              <a:ea typeface="Palatino Linotype" charset="0"/>
              <a:cs typeface="Times New Roman" panose="02020603050405020304" pitchFamily="18" charset="0"/>
            </a:endParaRPr>
          </a:p>
        </p:txBody>
      </p:sp>
      <p:sp>
        <p:nvSpPr>
          <p:cNvPr id="14" name="TextBox 13">
            <a:extLst>
              <a:ext uri="{FF2B5EF4-FFF2-40B4-BE49-F238E27FC236}">
                <a16:creationId xmlns:a16="http://schemas.microsoft.com/office/drawing/2014/main" id="{E579CFCE-00AE-2946-A6C4-1CAD754C03D4}"/>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27.) </a:t>
            </a:r>
          </a:p>
        </p:txBody>
      </p:sp>
      <p:sp>
        <p:nvSpPr>
          <p:cNvPr id="15" name="Text Box 27">
            <a:extLst>
              <a:ext uri="{FF2B5EF4-FFF2-40B4-BE49-F238E27FC236}">
                <a16:creationId xmlns:a16="http://schemas.microsoft.com/office/drawing/2014/main" id="{D760B1F4-34FA-B54B-B18B-A05ED337DA44}"/>
              </a:ext>
            </a:extLst>
          </p:cNvPr>
          <p:cNvSpPr txBox="1">
            <a:spLocks/>
          </p:cNvSpPr>
          <p:nvPr/>
        </p:nvSpPr>
        <p:spPr bwMode="auto">
          <a:xfrm>
            <a:off x="457200" y="2595790"/>
            <a:ext cx="3311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err="1">
                <a:solidFill>
                  <a:srgbClr val="FF0000"/>
                </a:solidFill>
                <a:latin typeface="Apple Chancery" panose="03020702040506060504" pitchFamily="66" charset="-79"/>
                <a:ea typeface="Palatino Linotype" charset="0"/>
                <a:cs typeface="Apple Chancery" panose="03020702040506060504" pitchFamily="66" charset="-79"/>
              </a:rPr>
              <a:t>i</a:t>
            </a:r>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 Which plate </a:t>
            </a:r>
            <a:r>
              <a:rPr lang="en-US" altLang="en-US" sz="2000" dirty="0">
                <a:solidFill>
                  <a:srgbClr val="FF0000"/>
                </a:solidFill>
                <a:latin typeface="Times New Roman" panose="02020603050405020304" pitchFamily="18" charset="0"/>
                <a:ea typeface="Palatino Linotype" charset="0"/>
                <a:cs typeface="Times New Roman" panose="02020603050405020304" pitchFamily="18" charset="0"/>
              </a:rPr>
              <a:t>is</a:t>
            </a:r>
            <a:r>
              <a:rPr lang="en-US" altLang="en-US" sz="2000" dirty="0">
                <a:latin typeface="Times New Roman" panose="02020603050405020304" pitchFamily="18" charset="0"/>
                <a:ea typeface="Palatino Linotype" charset="0"/>
                <a:cs typeface="Times New Roman" panose="02020603050405020304" pitchFamily="18" charset="0"/>
              </a:rPr>
              <a:t>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positive?   </a:t>
            </a:r>
          </a:p>
        </p:txBody>
      </p:sp>
      <p:sp>
        <p:nvSpPr>
          <p:cNvPr id="16" name="Text Box 29">
            <a:extLst>
              <a:ext uri="{FF2B5EF4-FFF2-40B4-BE49-F238E27FC236}">
                <a16:creationId xmlns:a16="http://schemas.microsoft.com/office/drawing/2014/main" id="{B830DBF5-B116-B045-8AB6-B12082489ECB}"/>
              </a:ext>
            </a:extLst>
          </p:cNvPr>
          <p:cNvSpPr txBox="1">
            <a:spLocks/>
          </p:cNvSpPr>
          <p:nvPr/>
        </p:nvSpPr>
        <p:spPr bwMode="auto">
          <a:xfrm>
            <a:off x="457200" y="5598477"/>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vi.) In general, </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does negative charge move from higher to lower potential energy</a:t>
            </a:r>
            <a:r>
              <a:rPr lang="en-US" altLang="en-US" sz="2000" dirty="0">
                <a:latin typeface="Times New Roman" panose="02020603050405020304" pitchFamily="18" charset="0"/>
                <a:ea typeface="Palatino Linotype" charset="0"/>
                <a:cs typeface="Times New Roman" panose="02020603050405020304" pitchFamily="18" charset="0"/>
              </a:rPr>
              <a:t>, or vice versa?   </a:t>
            </a:r>
          </a:p>
        </p:txBody>
      </p:sp>
    </p:spTree>
    <p:extLst>
      <p:ext uri="{BB962C8B-B14F-4D97-AF65-F5344CB8AC3E}">
        <p14:creationId xmlns:p14="http://schemas.microsoft.com/office/powerpoint/2010/main" val="240543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3">
            <a:extLst>
              <a:ext uri="{FF2B5EF4-FFF2-40B4-BE49-F238E27FC236}">
                <a16:creationId xmlns:a16="http://schemas.microsoft.com/office/drawing/2014/main" id="{06C00786-2FBD-4848-8D45-D0430CB3E451}"/>
              </a:ext>
            </a:extLst>
          </p:cNvPr>
          <p:cNvSpPr txBox="1">
            <a:spLocks/>
          </p:cNvSpPr>
          <p:nvPr/>
        </p:nvSpPr>
        <p:spPr bwMode="auto">
          <a:xfrm>
            <a:off x="539991" y="2534047"/>
            <a:ext cx="48575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err="1">
                <a:solidFill>
                  <a:srgbClr val="FF0000"/>
                </a:solidFill>
                <a:latin typeface="Apple Chancery" panose="03020702040506060504" pitchFamily="66" charset="-79"/>
                <a:ea typeface="Palatino Linotype" charset="0"/>
                <a:cs typeface="Apple Chancery" panose="03020702040506060504" pitchFamily="66" charset="-79"/>
              </a:rPr>
              <a:t>i</a:t>
            </a:r>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 and ii.) Which plate </a:t>
            </a:r>
            <a:r>
              <a:rPr lang="en-US" altLang="en-US" sz="1800" dirty="0">
                <a:latin typeface="Times New Roman" panose="02020603050405020304" pitchFamily="18" charset="0"/>
                <a:ea typeface="Palatino Linotype" charset="0"/>
                <a:cs typeface="Times New Roman" panose="02020603050405020304" pitchFamily="18" charset="0"/>
              </a:rPr>
              <a:t>is positive and does 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electric field look like </a:t>
            </a:r>
            <a:r>
              <a:rPr lang="en-US" altLang="en-US" sz="1800" dirty="0">
                <a:latin typeface="Times New Roman" panose="02020603050405020304" pitchFamily="18" charset="0"/>
                <a:ea typeface="Palatino Linotype" charset="0"/>
                <a:cs typeface="Times New Roman" panose="02020603050405020304" pitchFamily="18" charset="0"/>
              </a:rPr>
              <a:t>between the plates?</a:t>
            </a:r>
          </a:p>
        </p:txBody>
      </p:sp>
      <p:sp>
        <p:nvSpPr>
          <p:cNvPr id="27" name="Text Box 27">
            <a:extLst>
              <a:ext uri="{FF2B5EF4-FFF2-40B4-BE49-F238E27FC236}">
                <a16:creationId xmlns:a16="http://schemas.microsoft.com/office/drawing/2014/main" id="{0F6D887D-0B19-594B-9F20-06192828F09A}"/>
              </a:ext>
            </a:extLst>
          </p:cNvPr>
          <p:cNvSpPr txBox="1">
            <a:spLocks/>
          </p:cNvSpPr>
          <p:nvPr/>
        </p:nvSpPr>
        <p:spPr bwMode="auto">
          <a:xfrm>
            <a:off x="457200" y="3220650"/>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iii.) Which plate has </a:t>
            </a:r>
            <a:r>
              <a:rPr lang="en-US" altLang="en-US" sz="1800" dirty="0">
                <a:latin typeface="Times New Roman" panose="02020603050405020304" pitchFamily="18" charset="0"/>
                <a:ea typeface="Palatino Linotype" charset="0"/>
                <a:cs typeface="Times New Roman" panose="02020603050405020304" pitchFamily="18" charset="0"/>
              </a:rPr>
              <a:t>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higher elec</a:t>
            </a:r>
            <a:r>
              <a:rPr lang="en-US" altLang="en-US" sz="2000" dirty="0">
                <a:solidFill>
                  <a:srgbClr val="1D46D1"/>
                </a:solidFill>
                <a:latin typeface="Times New Roman" panose="02020603050405020304" pitchFamily="18" charset="0"/>
                <a:ea typeface="Palatino Linotype" charset="0"/>
                <a:cs typeface="Times New Roman" panose="02020603050405020304" pitchFamily="18" charset="0"/>
              </a:rPr>
              <a:t>trical potential?   </a:t>
            </a:r>
          </a:p>
        </p:txBody>
      </p:sp>
      <p:sp>
        <p:nvSpPr>
          <p:cNvPr id="28" name="Text Box 28">
            <a:extLst>
              <a:ext uri="{FF2B5EF4-FFF2-40B4-BE49-F238E27FC236}">
                <a16:creationId xmlns:a16="http://schemas.microsoft.com/office/drawing/2014/main" id="{0A2C9A20-8DD7-494E-BC77-09C409EFBFC3}"/>
              </a:ext>
            </a:extLst>
          </p:cNvPr>
          <p:cNvSpPr txBox="1">
            <a:spLocks/>
          </p:cNvSpPr>
          <p:nvPr/>
        </p:nvSpPr>
        <p:spPr bwMode="auto">
          <a:xfrm>
            <a:off x="457200" y="4169759"/>
            <a:ext cx="8496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iv.) If you were </a:t>
            </a:r>
            <a:r>
              <a:rPr lang="en-US" altLang="en-US" sz="1800" dirty="0">
                <a:latin typeface="Times New Roman" panose="02020603050405020304" pitchFamily="18" charset="0"/>
                <a:ea typeface="Palatino Linotype" charset="0"/>
                <a:cs typeface="Times New Roman" panose="02020603050405020304" pitchFamily="18" charset="0"/>
              </a:rPr>
              <a:t>to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assume</a:t>
            </a:r>
            <a:r>
              <a:rPr lang="en-US" altLang="en-US" sz="1800" dirty="0">
                <a:latin typeface="Times New Roman" panose="02020603050405020304" pitchFamily="18" charset="0"/>
                <a:ea typeface="Palatino Linotype" charset="0"/>
                <a:cs typeface="Times New Roman" panose="02020603050405020304" pitchFamily="18" charset="0"/>
              </a:rPr>
              <a:t> 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higher</a:t>
            </a:r>
            <a:r>
              <a:rPr lang="en-US" altLang="en-US" sz="1800" dirty="0">
                <a:latin typeface="Times New Roman" panose="02020603050405020304" pitchFamily="18" charset="0"/>
                <a:ea typeface="Palatino Linotype" charset="0"/>
                <a:cs typeface="Times New Roman" panose="02020603050405020304" pitchFamily="18" charset="0"/>
              </a:rPr>
              <a:t>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potential plate </a:t>
            </a:r>
            <a:r>
              <a:rPr lang="en-US" altLang="en-US" sz="1800" dirty="0">
                <a:latin typeface="Times New Roman" panose="02020603050405020304" pitchFamily="18" charset="0"/>
                <a:ea typeface="Palatino Linotype" charset="0"/>
                <a:cs typeface="Times New Roman" panose="02020603050405020304" pitchFamily="18" charset="0"/>
              </a:rPr>
              <a:t>had a voltage of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600 volts</a:t>
            </a:r>
            <a:r>
              <a:rPr lang="en-US" altLang="en-US" sz="1800" dirty="0">
                <a:latin typeface="Times New Roman" panose="02020603050405020304" pitchFamily="18" charset="0"/>
                <a:ea typeface="Palatino Linotype" charset="0"/>
                <a:cs typeface="Times New Roman" panose="02020603050405020304" pitchFamily="18" charset="0"/>
              </a:rPr>
              <a:t>,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what assumption are you making about</a:t>
            </a:r>
            <a:r>
              <a:rPr lang="en-US" altLang="en-US" sz="1800" dirty="0">
                <a:latin typeface="Times New Roman" panose="02020603050405020304" pitchFamily="18" charset="0"/>
                <a:ea typeface="Palatino Linotype" charset="0"/>
                <a:cs typeface="Times New Roman" panose="02020603050405020304" pitchFamily="18" charset="0"/>
              </a:rPr>
              <a:t> 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lower potential plate</a:t>
            </a:r>
            <a:r>
              <a:rPr lang="en-US" altLang="en-US" sz="1800" dirty="0">
                <a:latin typeface="Times New Roman" panose="02020603050405020304" pitchFamily="18" charset="0"/>
                <a:ea typeface="Palatino Linotype" charset="0"/>
                <a:cs typeface="Times New Roman" panose="02020603050405020304" pitchFamily="18" charset="0"/>
              </a:rPr>
              <a:t>?   </a:t>
            </a:r>
          </a:p>
        </p:txBody>
      </p:sp>
      <p:sp>
        <p:nvSpPr>
          <p:cNvPr id="29" name="Text Box 29">
            <a:extLst>
              <a:ext uri="{FF2B5EF4-FFF2-40B4-BE49-F238E27FC236}">
                <a16:creationId xmlns:a16="http://schemas.microsoft.com/office/drawing/2014/main" id="{A3586665-4497-B34C-8BDF-C0788FE52E95}"/>
              </a:ext>
            </a:extLst>
          </p:cNvPr>
          <p:cNvSpPr txBox="1">
            <a:spLocks/>
          </p:cNvSpPr>
          <p:nvPr/>
        </p:nvSpPr>
        <p:spPr bwMode="auto">
          <a:xfrm>
            <a:off x="457200" y="5123249"/>
            <a:ext cx="857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v and vi.) In general,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how does negative charge act?</a:t>
            </a:r>
            <a:endParaRPr lang="en-US" altLang="en-US" sz="1800" dirty="0">
              <a:latin typeface="Times New Roman" panose="02020603050405020304" pitchFamily="18" charset="0"/>
              <a:ea typeface="Palatino Linotype" charset="0"/>
              <a:cs typeface="Times New Roman" panose="02020603050405020304" pitchFamily="18" charset="0"/>
            </a:endParaRPr>
          </a:p>
        </p:txBody>
      </p:sp>
      <p:sp>
        <p:nvSpPr>
          <p:cNvPr id="2" name="Title 1"/>
          <p:cNvSpPr>
            <a:spLocks noGrp="1"/>
          </p:cNvSpPr>
          <p:nvPr>
            <p:ph type="title"/>
          </p:nvPr>
        </p:nvSpPr>
        <p:spPr>
          <a:xfrm>
            <a:off x="457200" y="274638"/>
            <a:ext cx="8229600" cy="682466"/>
          </a:xfrm>
        </p:spPr>
        <p:txBody>
          <a:bodyPr>
            <a:normAutofit fontScale="90000"/>
          </a:bodyPr>
          <a:lstStyle/>
          <a:p>
            <a:r>
              <a:rPr lang="en-US" dirty="0"/>
              <a:t>Problem 16.7 - preliminary questions</a:t>
            </a:r>
          </a:p>
        </p:txBody>
      </p:sp>
      <p:sp>
        <p:nvSpPr>
          <p:cNvPr id="4" name="Rectangle 25"/>
          <p:cNvSpPr>
            <a:spLocks/>
          </p:cNvSpPr>
          <p:nvPr/>
        </p:nvSpPr>
        <p:spPr bwMode="auto">
          <a:xfrm>
            <a:off x="5607050" y="1464734"/>
            <a:ext cx="3200400" cy="152400"/>
          </a:xfrm>
          <a:prstGeom prst="rect">
            <a:avLst/>
          </a:prstGeom>
          <a:solidFill>
            <a:srgbClr val="0070C0"/>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5" name="Rectangle 26"/>
          <p:cNvSpPr>
            <a:spLocks/>
          </p:cNvSpPr>
          <p:nvPr/>
        </p:nvSpPr>
        <p:spPr bwMode="auto">
          <a:xfrm>
            <a:off x="5607050" y="2836334"/>
            <a:ext cx="3200400" cy="152400"/>
          </a:xfrm>
          <a:prstGeom prst="rect">
            <a:avLst/>
          </a:prstGeom>
          <a:solidFill>
            <a:srgbClr val="FF0F18"/>
          </a:solidFill>
          <a:ln w="25400">
            <a:solidFill>
              <a:schemeClr val="tx1"/>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6" name="Object 2"/>
          <p:cNvGraphicFramePr>
            <a:graphicFrameLocks noChangeAspect="1"/>
          </p:cNvGraphicFramePr>
          <p:nvPr/>
        </p:nvGraphicFramePr>
        <p:xfrm>
          <a:off x="7131050" y="3064934"/>
          <a:ext cx="1905000" cy="331788"/>
        </p:xfrm>
        <a:graphic>
          <a:graphicData uri="http://schemas.openxmlformats.org/presentationml/2006/ole">
            <mc:AlternateContent xmlns:mc="http://schemas.openxmlformats.org/markup-compatibility/2006">
              <mc:Choice xmlns:v="urn:schemas-microsoft-com:vml" Requires="v">
                <p:oleObj spid="_x0000_s2131" name="Equation" r:id="rId3" imgW="1168400" imgH="203200" progId="Equation.DSMT4">
                  <p:embed/>
                </p:oleObj>
              </mc:Choice>
              <mc:Fallback>
                <p:oleObj name="Equation" r:id="rId3" imgW="1168400" imgH="203200" progId="Equation.DSMT4">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050" y="3064934"/>
                        <a:ext cx="19050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7177088" y="1157552"/>
          <a:ext cx="1966912" cy="331788"/>
        </p:xfrm>
        <a:graphic>
          <a:graphicData uri="http://schemas.openxmlformats.org/presentationml/2006/ole">
            <mc:AlternateContent xmlns:mc="http://schemas.openxmlformats.org/markup-compatibility/2006">
              <mc:Choice xmlns:v="urn:schemas-microsoft-com:vml" Requires="v">
                <p:oleObj spid="_x0000_s2132" name="Equation" r:id="rId5" imgW="1206500" imgH="203200" progId="Equation.DSMT4">
                  <p:embed/>
                </p:oleObj>
              </mc:Choice>
              <mc:Fallback>
                <p:oleObj name="Equation" r:id="rId5" imgW="1206500" imgH="203200" progId="Equation.DSMT4">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7088" y="1157552"/>
                        <a:ext cx="1966912"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 name="Line 17"/>
          <p:cNvSpPr>
            <a:spLocks noChangeShapeType="1"/>
          </p:cNvSpPr>
          <p:nvPr/>
        </p:nvSpPr>
        <p:spPr bwMode="auto">
          <a:xfrm flipV="1">
            <a:off x="58801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8"/>
          <p:cNvSpPr>
            <a:spLocks noChangeShapeType="1"/>
          </p:cNvSpPr>
          <p:nvPr/>
        </p:nvSpPr>
        <p:spPr bwMode="auto">
          <a:xfrm flipV="1">
            <a:off x="64135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9"/>
          <p:cNvSpPr>
            <a:spLocks noChangeShapeType="1"/>
          </p:cNvSpPr>
          <p:nvPr/>
        </p:nvSpPr>
        <p:spPr bwMode="auto">
          <a:xfrm flipV="1">
            <a:off x="69469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20"/>
          <p:cNvSpPr>
            <a:spLocks noChangeShapeType="1"/>
          </p:cNvSpPr>
          <p:nvPr/>
        </p:nvSpPr>
        <p:spPr bwMode="auto">
          <a:xfrm flipV="1">
            <a:off x="74803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21"/>
          <p:cNvSpPr>
            <a:spLocks noChangeShapeType="1"/>
          </p:cNvSpPr>
          <p:nvPr/>
        </p:nvSpPr>
        <p:spPr bwMode="auto">
          <a:xfrm flipV="1">
            <a:off x="80137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2"/>
          <p:cNvSpPr>
            <a:spLocks noChangeShapeType="1"/>
          </p:cNvSpPr>
          <p:nvPr/>
        </p:nvSpPr>
        <p:spPr bwMode="auto">
          <a:xfrm flipV="1">
            <a:off x="8547100" y="1617134"/>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p:cNvSpPr txBox="1"/>
          <p:nvPr/>
        </p:nvSpPr>
        <p:spPr>
          <a:xfrm>
            <a:off x="964927" y="3558281"/>
            <a:ext cx="6728460" cy="584775"/>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The positive plate always has higher voltage - E fields point from high to low voltage..</a:t>
            </a:r>
          </a:p>
        </p:txBody>
      </p:sp>
      <p:sp>
        <p:nvSpPr>
          <p:cNvPr id="20" name="TextBox 19"/>
          <p:cNvSpPr txBox="1"/>
          <p:nvPr/>
        </p:nvSpPr>
        <p:spPr>
          <a:xfrm rot="21228008">
            <a:off x="4399216" y="2951830"/>
            <a:ext cx="1701006"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See sketch</a:t>
            </a:r>
            <a:r>
              <a:rPr lang="en-US" sz="1600" dirty="0">
                <a:solidFill>
                  <a:schemeClr val="accent1"/>
                </a:solidFill>
                <a:latin typeface="Palatino Linotype" charset="0"/>
                <a:ea typeface="Palatino Linotype" charset="0"/>
                <a:cs typeface="Palatino Linotype" charset="0"/>
                <a:sym typeface="Wingdings"/>
              </a:rPr>
              <a:t></a:t>
            </a:r>
            <a:endParaRPr lang="en-US" sz="1600" dirty="0">
              <a:solidFill>
                <a:schemeClr val="accent1"/>
              </a:solidFill>
              <a:latin typeface="Palatino Linotype" charset="0"/>
              <a:ea typeface="Palatino Linotype" charset="0"/>
              <a:cs typeface="Palatino Linotype" charset="0"/>
            </a:endParaRPr>
          </a:p>
        </p:txBody>
      </p:sp>
      <p:sp>
        <p:nvSpPr>
          <p:cNvPr id="21" name="TextBox 20"/>
          <p:cNvSpPr txBox="1"/>
          <p:nvPr/>
        </p:nvSpPr>
        <p:spPr>
          <a:xfrm>
            <a:off x="964927" y="4765668"/>
            <a:ext cx="6812280"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That it has a relative voltage of 0 compared to the higher potential plate.</a:t>
            </a:r>
          </a:p>
        </p:txBody>
      </p:sp>
      <p:sp>
        <p:nvSpPr>
          <p:cNvPr id="22" name="TextBox 21"/>
          <p:cNvSpPr txBox="1"/>
          <p:nvPr/>
        </p:nvSpPr>
        <p:spPr>
          <a:xfrm>
            <a:off x="979768" y="5492581"/>
            <a:ext cx="7033932" cy="1077218"/>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Negative charges move opposite electric field lines, so they must move from the </a:t>
            </a:r>
            <a:r>
              <a:rPr lang="en-US" sz="1600" u="sng" dirty="0">
                <a:solidFill>
                  <a:schemeClr val="accent1"/>
                </a:solidFill>
                <a:latin typeface="Palatino Linotype" charset="0"/>
                <a:ea typeface="Palatino Linotype" charset="0"/>
                <a:cs typeface="Palatino Linotype" charset="0"/>
              </a:rPr>
              <a:t>lower voltage </a:t>
            </a:r>
            <a:r>
              <a:rPr lang="en-US" sz="1600" dirty="0">
                <a:solidFill>
                  <a:schemeClr val="accent1"/>
                </a:solidFill>
                <a:latin typeface="Palatino Linotype" charset="0"/>
                <a:ea typeface="Palatino Linotype" charset="0"/>
                <a:cs typeface="Palatino Linotype" charset="0"/>
              </a:rPr>
              <a:t>plate to the </a:t>
            </a:r>
            <a:r>
              <a:rPr lang="en-US" sz="1600" u="sng" dirty="0">
                <a:solidFill>
                  <a:schemeClr val="accent1"/>
                </a:solidFill>
                <a:latin typeface="Palatino Linotype" charset="0"/>
                <a:ea typeface="Palatino Linotype" charset="0"/>
                <a:cs typeface="Palatino Linotype" charset="0"/>
              </a:rPr>
              <a:t>higher voltage </a:t>
            </a:r>
            <a:r>
              <a:rPr lang="en-US" sz="1600" dirty="0">
                <a:solidFill>
                  <a:schemeClr val="accent1"/>
                </a:solidFill>
                <a:latin typeface="Palatino Linotype" charset="0"/>
                <a:ea typeface="Palatino Linotype" charset="0"/>
                <a:cs typeface="Palatino Linotype" charset="0"/>
              </a:rPr>
              <a:t>plate -- opposite the way a positive charge would move.  For the electron, though, this will be from </a:t>
            </a:r>
            <a:r>
              <a:rPr lang="en-US" sz="1600" u="sng" dirty="0">
                <a:solidFill>
                  <a:schemeClr val="accent1"/>
                </a:solidFill>
                <a:latin typeface="Palatino Linotype" charset="0"/>
                <a:ea typeface="Palatino Linotype" charset="0"/>
                <a:cs typeface="Palatino Linotype" charset="0"/>
              </a:rPr>
              <a:t>higher PE </a:t>
            </a:r>
            <a:r>
              <a:rPr lang="en-US" sz="1600" dirty="0">
                <a:solidFill>
                  <a:schemeClr val="accent1"/>
                </a:solidFill>
                <a:latin typeface="Palatino Linotype" charset="0"/>
                <a:ea typeface="Palatino Linotype" charset="0"/>
                <a:cs typeface="Palatino Linotype" charset="0"/>
              </a:rPr>
              <a:t>to </a:t>
            </a:r>
            <a:r>
              <a:rPr lang="en-US" sz="1600" u="sng" dirty="0">
                <a:solidFill>
                  <a:schemeClr val="accent1"/>
                </a:solidFill>
                <a:latin typeface="Palatino Linotype" charset="0"/>
                <a:ea typeface="Palatino Linotype" charset="0"/>
                <a:cs typeface="Palatino Linotype" charset="0"/>
              </a:rPr>
              <a:t>lower PE</a:t>
            </a:r>
            <a:r>
              <a:rPr lang="en-US" sz="1600" dirty="0">
                <a:solidFill>
                  <a:schemeClr val="accent1"/>
                </a:solidFill>
                <a:latin typeface="Palatino Linotype" charset="0"/>
                <a:ea typeface="Palatino Linotype" charset="0"/>
                <a:cs typeface="Palatino Linotype" charset="0"/>
              </a:rPr>
              <a:t> (all charges naturally flow from higher PE to lower). </a:t>
            </a:r>
          </a:p>
        </p:txBody>
      </p:sp>
      <p:sp>
        <p:nvSpPr>
          <p:cNvPr id="23" name="TextBox 22">
            <a:extLst>
              <a:ext uri="{FF2B5EF4-FFF2-40B4-BE49-F238E27FC236}">
                <a16:creationId xmlns:a16="http://schemas.microsoft.com/office/drawing/2014/main" id="{2C8DDCCE-E398-FA4D-B616-0A2A67E760DC}"/>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28.) </a:t>
            </a:r>
          </a:p>
        </p:txBody>
      </p:sp>
      <p:sp>
        <p:nvSpPr>
          <p:cNvPr id="24" name="Text Box 21">
            <a:extLst>
              <a:ext uri="{FF2B5EF4-FFF2-40B4-BE49-F238E27FC236}">
                <a16:creationId xmlns:a16="http://schemas.microsoft.com/office/drawing/2014/main" id="{BE1B00B0-F5AE-CC41-B689-779ADFA38C7B}"/>
              </a:ext>
            </a:extLst>
          </p:cNvPr>
          <p:cNvSpPr txBox="1">
            <a:spLocks/>
          </p:cNvSpPr>
          <p:nvPr/>
        </p:nvSpPr>
        <p:spPr bwMode="auto">
          <a:xfrm>
            <a:off x="115888" y="1214461"/>
            <a:ext cx="5281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An oppositely-charged set </a:t>
            </a:r>
            <a:r>
              <a:rPr lang="en-US" altLang="en-US" sz="1800" dirty="0">
                <a:latin typeface="Times New Roman" panose="02020603050405020304" pitchFamily="18" charset="0"/>
                <a:ea typeface="Palatino Linotype" charset="0"/>
                <a:cs typeface="Times New Roman" panose="02020603050405020304" pitchFamily="18" charset="0"/>
              </a:rPr>
              <a:t>of parallel plates </a:t>
            </a:r>
            <a:r>
              <a:rPr lang="en-US" altLang="en-US" sz="1800" dirty="0">
                <a:solidFill>
                  <a:srgbClr val="FF0000"/>
                </a:solidFill>
                <a:latin typeface="Times New Roman" panose="02020603050405020304" pitchFamily="18" charset="0"/>
                <a:ea typeface="Palatino Linotype" charset="0"/>
                <a:cs typeface="Times New Roman" panose="02020603050405020304" pitchFamily="18" charset="0"/>
              </a:rPr>
              <a:t>5.33 mm apart </a:t>
            </a:r>
            <a:r>
              <a:rPr lang="en-US" altLang="en-US" sz="1800" dirty="0">
                <a:latin typeface="Times New Roman" panose="02020603050405020304" pitchFamily="18" charset="0"/>
                <a:ea typeface="Palatino Linotype" charset="0"/>
                <a:cs typeface="Times New Roman" panose="02020603050405020304" pitchFamily="18" charset="0"/>
              </a:rPr>
              <a:t>have a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potential difference of 600 volts </a:t>
            </a:r>
            <a:r>
              <a:rPr lang="en-US" altLang="en-US" sz="1800" dirty="0">
                <a:latin typeface="Times New Roman" panose="02020603050405020304" pitchFamily="18" charset="0"/>
                <a:ea typeface="Palatino Linotype" charset="0"/>
                <a:cs typeface="Times New Roman" panose="02020603050405020304" pitchFamily="18" charset="0"/>
              </a:rPr>
              <a:t>between them.</a:t>
            </a:r>
          </a:p>
        </p:txBody>
      </p:sp>
      <p:sp>
        <p:nvSpPr>
          <p:cNvPr id="25" name="Text Box 22">
            <a:extLst>
              <a:ext uri="{FF2B5EF4-FFF2-40B4-BE49-F238E27FC236}">
                <a16:creationId xmlns:a16="http://schemas.microsoft.com/office/drawing/2014/main" id="{0CC84224-EDC5-E14C-A468-93235E1BC270}"/>
              </a:ext>
            </a:extLst>
          </p:cNvPr>
          <p:cNvSpPr txBox="1">
            <a:spLocks/>
          </p:cNvSpPr>
          <p:nvPr/>
        </p:nvSpPr>
        <p:spPr bwMode="auto">
          <a:xfrm>
            <a:off x="344488" y="2091178"/>
            <a:ext cx="5053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Preliminary questions:</a:t>
            </a:r>
          </a:p>
        </p:txBody>
      </p:sp>
    </p:spTree>
    <p:extLst>
      <p:ext uri="{BB962C8B-B14F-4D97-AF65-F5344CB8AC3E}">
        <p14:creationId xmlns:p14="http://schemas.microsoft.com/office/powerpoint/2010/main" val="14678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dissolv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14" grpId="0" animBg="1"/>
      <p:bldP spid="15" grpId="0" animBg="1"/>
      <p:bldP spid="16" grpId="0" animBg="1"/>
      <p:bldP spid="17" grpId="0" animBg="1"/>
      <p:bldP spid="18" grpId="0" animBg="1"/>
      <p:bldP spid="19" grpId="0" animBg="1"/>
      <p:bldP spid="3"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7671"/>
          </a:xfrm>
        </p:spPr>
        <p:txBody>
          <a:bodyPr>
            <a:normAutofit fontScale="90000"/>
          </a:bodyPr>
          <a:lstStyle/>
          <a:p>
            <a:r>
              <a:rPr lang="en-US" dirty="0"/>
              <a:t>Problem 16.7 modified </a:t>
            </a:r>
          </a:p>
        </p:txBody>
      </p:sp>
      <p:sp>
        <p:nvSpPr>
          <p:cNvPr id="35" name="Rectangle 11"/>
          <p:cNvSpPr>
            <a:spLocks/>
          </p:cNvSpPr>
          <p:nvPr/>
        </p:nvSpPr>
        <p:spPr bwMode="auto">
          <a:xfrm>
            <a:off x="5511800" y="1625600"/>
            <a:ext cx="3200400" cy="152400"/>
          </a:xfrm>
          <a:prstGeom prst="rect">
            <a:avLst/>
          </a:prstGeom>
          <a:solidFill>
            <a:srgbClr val="0070C0"/>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36" name="Rectangle 12"/>
          <p:cNvSpPr>
            <a:spLocks/>
          </p:cNvSpPr>
          <p:nvPr/>
        </p:nvSpPr>
        <p:spPr bwMode="auto">
          <a:xfrm>
            <a:off x="5511800" y="2997200"/>
            <a:ext cx="3200400" cy="152400"/>
          </a:xfrm>
          <a:prstGeom prst="rect">
            <a:avLst/>
          </a:prstGeom>
          <a:solidFill>
            <a:srgbClr val="FF0F18"/>
          </a:solidFill>
          <a:ln w="25400">
            <a:solidFill>
              <a:schemeClr val="tx1"/>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37" name="Object 2"/>
          <p:cNvGraphicFramePr>
            <a:graphicFrameLocks noChangeAspect="1"/>
          </p:cNvGraphicFramePr>
          <p:nvPr/>
        </p:nvGraphicFramePr>
        <p:xfrm>
          <a:off x="7035800" y="3225800"/>
          <a:ext cx="1905000" cy="331788"/>
        </p:xfrm>
        <a:graphic>
          <a:graphicData uri="http://schemas.openxmlformats.org/presentationml/2006/ole">
            <mc:AlternateContent xmlns:mc="http://schemas.openxmlformats.org/markup-compatibility/2006">
              <mc:Choice xmlns:v="urn:schemas-microsoft-com:vml" Requires="v">
                <p:oleObj spid="_x0000_s3360" name="Equation" r:id="rId3" imgW="1168400" imgH="203200" progId="Equation.DSMT4">
                  <p:embed/>
                </p:oleObj>
              </mc:Choice>
              <mc:Fallback>
                <p:oleObj name="Equation" r:id="rId3" imgW="1168400" imgH="203200" progId="Equation.DSMT4">
                  <p:embed/>
                  <p:pic>
                    <p:nvPicPr>
                      <p:cNvPr id="3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3225800"/>
                        <a:ext cx="19050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 name="Object 3"/>
          <p:cNvGraphicFramePr>
            <a:graphicFrameLocks noChangeAspect="1"/>
          </p:cNvGraphicFramePr>
          <p:nvPr/>
        </p:nvGraphicFramePr>
        <p:xfrm>
          <a:off x="7081838" y="1244600"/>
          <a:ext cx="1966912" cy="331788"/>
        </p:xfrm>
        <a:graphic>
          <a:graphicData uri="http://schemas.openxmlformats.org/presentationml/2006/ole">
            <mc:AlternateContent xmlns:mc="http://schemas.openxmlformats.org/markup-compatibility/2006">
              <mc:Choice xmlns:v="urn:schemas-microsoft-com:vml" Requires="v">
                <p:oleObj spid="_x0000_s3361" name="Equation" r:id="rId5" imgW="1206500" imgH="203200" progId="Equation.DSMT4">
                  <p:embed/>
                </p:oleObj>
              </mc:Choice>
              <mc:Fallback>
                <p:oleObj name="Equation" r:id="rId5" imgW="1206500" imgH="203200" progId="Equation.DSMT4">
                  <p:embed/>
                  <p:pic>
                    <p:nvPicPr>
                      <p:cNvPr id="3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1838" y="1244600"/>
                        <a:ext cx="1966912"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 name="Line 15"/>
          <p:cNvSpPr>
            <a:spLocks noChangeShapeType="1"/>
          </p:cNvSpPr>
          <p:nvPr/>
        </p:nvSpPr>
        <p:spPr bwMode="auto">
          <a:xfrm flipV="1">
            <a:off x="57404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6"/>
          <p:cNvSpPr>
            <a:spLocks noChangeShapeType="1"/>
          </p:cNvSpPr>
          <p:nvPr/>
        </p:nvSpPr>
        <p:spPr bwMode="auto">
          <a:xfrm flipV="1">
            <a:off x="62738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7"/>
          <p:cNvSpPr>
            <a:spLocks noChangeShapeType="1"/>
          </p:cNvSpPr>
          <p:nvPr/>
        </p:nvSpPr>
        <p:spPr bwMode="auto">
          <a:xfrm flipV="1">
            <a:off x="68072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8"/>
          <p:cNvSpPr>
            <a:spLocks noChangeShapeType="1"/>
          </p:cNvSpPr>
          <p:nvPr/>
        </p:nvSpPr>
        <p:spPr bwMode="auto">
          <a:xfrm flipV="1">
            <a:off x="73406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9"/>
          <p:cNvSpPr>
            <a:spLocks noChangeShapeType="1"/>
          </p:cNvSpPr>
          <p:nvPr/>
        </p:nvSpPr>
        <p:spPr bwMode="auto">
          <a:xfrm flipV="1">
            <a:off x="78740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0"/>
          <p:cNvSpPr>
            <a:spLocks noChangeShapeType="1"/>
          </p:cNvSpPr>
          <p:nvPr/>
        </p:nvSpPr>
        <p:spPr bwMode="auto">
          <a:xfrm flipV="1">
            <a:off x="8407400" y="1778000"/>
            <a:ext cx="0" cy="1219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5" name="Object 6"/>
          <p:cNvGraphicFramePr>
            <a:graphicFrameLocks noChangeAspect="1"/>
          </p:cNvGraphicFramePr>
          <p:nvPr/>
        </p:nvGraphicFramePr>
        <p:xfrm>
          <a:off x="5075238" y="1320800"/>
          <a:ext cx="981075" cy="257175"/>
        </p:xfrm>
        <a:graphic>
          <a:graphicData uri="http://schemas.openxmlformats.org/presentationml/2006/ole">
            <mc:AlternateContent xmlns:mc="http://schemas.openxmlformats.org/markup-compatibility/2006">
              <mc:Choice xmlns:v="urn:schemas-microsoft-com:vml" Requires="v">
                <p:oleObj spid="_x0000_s3362" name="Equation" r:id="rId7" imgW="774700" imgH="203200" progId="Equation.DSMT4">
                  <p:embed/>
                </p:oleObj>
              </mc:Choice>
              <mc:Fallback>
                <p:oleObj name="Equation" r:id="rId7" imgW="774700" imgH="203200" progId="Equation.DSMT4">
                  <p:embed/>
                  <p:pic>
                    <p:nvPicPr>
                      <p:cNvPr id="4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5238" y="1320800"/>
                        <a:ext cx="9810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 name="Object 7"/>
          <p:cNvGraphicFramePr>
            <a:graphicFrameLocks noChangeAspect="1"/>
          </p:cNvGraphicFramePr>
          <p:nvPr/>
        </p:nvGraphicFramePr>
        <p:xfrm>
          <a:off x="4978400" y="3225800"/>
          <a:ext cx="1174750" cy="257175"/>
        </p:xfrm>
        <a:graphic>
          <a:graphicData uri="http://schemas.openxmlformats.org/presentationml/2006/ole">
            <mc:AlternateContent xmlns:mc="http://schemas.openxmlformats.org/markup-compatibility/2006">
              <mc:Choice xmlns:v="urn:schemas-microsoft-com:vml" Requires="v">
                <p:oleObj spid="_x0000_s3363" name="Equation" r:id="rId9" imgW="927100" imgH="203200" progId="Equation.DSMT4">
                  <p:embed/>
                </p:oleObj>
              </mc:Choice>
              <mc:Fallback>
                <p:oleObj name="Equation" r:id="rId9" imgW="927100" imgH="203200" progId="Equation.DSMT4">
                  <p:embed/>
                  <p:pic>
                    <p:nvPicPr>
                      <p:cNvPr id="46"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8400" y="3225800"/>
                        <a:ext cx="11747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 name="Text Box 6"/>
          <p:cNvSpPr txBox="1">
            <a:spLocks/>
          </p:cNvSpPr>
          <p:nvPr/>
        </p:nvSpPr>
        <p:spPr bwMode="auto">
          <a:xfrm>
            <a:off x="317416" y="1948729"/>
            <a:ext cx="4557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a.) What is </a:t>
            </a:r>
            <a:r>
              <a:rPr lang="en-US" altLang="en-US" sz="1800" dirty="0">
                <a:latin typeface="Times New Roman" panose="02020603050405020304" pitchFamily="18" charset="0"/>
                <a:ea typeface="Palatino Linotype" charset="0"/>
                <a:cs typeface="Times New Roman" panose="02020603050405020304" pitchFamily="18" charset="0"/>
              </a:rPr>
              <a:t>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E field magnitude </a:t>
            </a:r>
            <a:r>
              <a:rPr lang="en-US" altLang="en-US" sz="1800" dirty="0">
                <a:latin typeface="Times New Roman" panose="02020603050405020304" pitchFamily="18" charset="0"/>
                <a:ea typeface="Palatino Linotype" charset="0"/>
                <a:cs typeface="Times New Roman" panose="02020603050405020304" pitchFamily="18" charset="0"/>
              </a:rPr>
              <a:t>between the plates?</a:t>
            </a:r>
          </a:p>
        </p:txBody>
      </p:sp>
      <p:sp>
        <p:nvSpPr>
          <p:cNvPr id="49" name="Text Box 7"/>
          <p:cNvSpPr txBox="1">
            <a:spLocks/>
          </p:cNvSpPr>
          <p:nvPr/>
        </p:nvSpPr>
        <p:spPr bwMode="auto">
          <a:xfrm>
            <a:off x="317416" y="3521791"/>
            <a:ext cx="8310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b.) What is </a:t>
            </a:r>
            <a:r>
              <a:rPr lang="en-US" altLang="en-US" sz="1800" dirty="0">
                <a:latin typeface="Times New Roman" panose="02020603050405020304" pitchFamily="18" charset="0"/>
                <a:ea typeface="Palatino Linotype" charset="0"/>
                <a:cs typeface="Times New Roman" panose="02020603050405020304" pitchFamily="18" charset="0"/>
              </a:rPr>
              <a:t>the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force on an electron </a:t>
            </a:r>
            <a:r>
              <a:rPr lang="en-US" altLang="en-US" sz="1800" dirty="0">
                <a:latin typeface="Times New Roman" panose="02020603050405020304" pitchFamily="18" charset="0"/>
                <a:ea typeface="Palatino Linotype" charset="0"/>
                <a:cs typeface="Times New Roman" panose="02020603050405020304" pitchFamily="18" charset="0"/>
              </a:rPr>
              <a:t>when sitting between the plates?</a:t>
            </a:r>
          </a:p>
        </p:txBody>
      </p:sp>
      <p:sp>
        <p:nvSpPr>
          <p:cNvPr id="50" name="Text Box 8"/>
          <p:cNvSpPr txBox="1">
            <a:spLocks/>
          </p:cNvSpPr>
          <p:nvPr/>
        </p:nvSpPr>
        <p:spPr bwMode="auto">
          <a:xfrm>
            <a:off x="317416" y="4445000"/>
            <a:ext cx="87313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c.) How much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work</a:t>
            </a:r>
            <a:r>
              <a:rPr lang="en-US" altLang="en-US" sz="1800" dirty="0">
                <a:latin typeface="Times New Roman" panose="02020603050405020304" pitchFamily="18" charset="0"/>
                <a:ea typeface="Palatino Linotype" charset="0"/>
                <a:cs typeface="Times New Roman" panose="02020603050405020304" pitchFamily="18" charset="0"/>
              </a:rPr>
              <a:t>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to move </a:t>
            </a:r>
            <a:r>
              <a:rPr lang="en-US" altLang="en-US" sz="1800" dirty="0">
                <a:latin typeface="Times New Roman" panose="02020603050405020304" pitchFamily="18" charset="0"/>
                <a:ea typeface="Palatino Linotype" charset="0"/>
                <a:cs typeface="Times New Roman" panose="02020603050405020304" pitchFamily="18" charset="0"/>
              </a:rPr>
              <a:t>the electron to the negative plate from 2.9 mm from the positive plate?</a:t>
            </a:r>
          </a:p>
        </p:txBody>
      </p:sp>
      <mc:AlternateContent xmlns:mc="http://schemas.openxmlformats.org/markup-compatibility/2006" xmlns:a14="http://schemas.microsoft.com/office/drawing/2010/main">
        <mc:Choice Requires="a14">
          <p:sp>
            <p:nvSpPr>
              <p:cNvPr id="51" name="TextBox 50"/>
              <p:cNvSpPr txBox="1"/>
              <p:nvPr/>
            </p:nvSpPr>
            <p:spPr>
              <a:xfrm>
                <a:off x="-267488" y="2466855"/>
                <a:ext cx="5099088" cy="8340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0" smtClean="0">
                          <a:solidFill>
                            <a:schemeClr val="accent1"/>
                          </a:solidFill>
                          <a:latin typeface="Cambria Math" charset="0"/>
                          <a:ea typeface="Cambria Math" charset="0"/>
                          <a:cs typeface="Cambria Math" charset="0"/>
                        </a:rPr>
                        <m:t>∆</m:t>
                      </m:r>
                      <m:r>
                        <m:rPr>
                          <m:sty m:val="p"/>
                        </m:rPr>
                        <a:rPr lang="en-US" b="0" i="0" smtClean="0">
                          <a:solidFill>
                            <a:schemeClr val="accent1"/>
                          </a:solidFill>
                          <a:latin typeface="Cambria Math" charset="0"/>
                          <a:ea typeface="Cambria Math" charset="0"/>
                          <a:cs typeface="Cambria Math" charset="0"/>
                        </a:rPr>
                        <m:t>V</m:t>
                      </m:r>
                      <m:r>
                        <a:rPr lang="en-US" b="0" i="0" smtClean="0">
                          <a:solidFill>
                            <a:schemeClr val="accent1"/>
                          </a:solidFill>
                          <a:latin typeface="Cambria Math" charset="0"/>
                          <a:ea typeface="Cambria Math" charset="0"/>
                          <a:cs typeface="Cambria Math" charset="0"/>
                        </a:rPr>
                        <m:t>=−</m:t>
                      </m:r>
                      <m:r>
                        <m:rPr>
                          <m:sty m:val="p"/>
                        </m:rPr>
                        <a:rPr lang="en-US" b="0" i="0" smtClean="0">
                          <a:solidFill>
                            <a:schemeClr val="accent1"/>
                          </a:solidFill>
                          <a:latin typeface="Cambria Math" charset="0"/>
                          <a:ea typeface="Cambria Math" charset="0"/>
                          <a:cs typeface="Cambria Math" charset="0"/>
                        </a:rPr>
                        <m:t>Ed</m:t>
                      </m:r>
                    </m:oMath>
                  </m:oMathPara>
                </a14:m>
                <a:endParaRPr lang="en-US" dirty="0">
                  <a:solidFill>
                    <a:schemeClr val="accent1"/>
                  </a:solidFill>
                </a:endParaRPr>
              </a:p>
              <a:p>
                <a:pPr/>
                <a14:m>
                  <m:oMathPara xmlns:m="http://schemas.openxmlformats.org/officeDocument/2006/math">
                    <m:oMathParaPr>
                      <m:jc m:val="centerGroup"/>
                    </m:oMathParaPr>
                    <m:oMath xmlns:m="http://schemas.openxmlformats.org/officeDocument/2006/math">
                      <m:d>
                        <m:dPr>
                          <m:ctrlPr>
                            <a:rPr lang="en-US" b="0" i="1" smtClean="0">
                              <a:solidFill>
                                <a:schemeClr val="accent1"/>
                              </a:solidFill>
                              <a:latin typeface="Cambria Math" panose="02040503050406030204" pitchFamily="18" charset="0"/>
                            </a:rPr>
                          </m:ctrlPr>
                        </m:dPr>
                        <m:e>
                          <m:r>
                            <a:rPr lang="en-US" b="0" i="0" smtClean="0">
                              <a:solidFill>
                                <a:schemeClr val="accent1"/>
                              </a:solidFill>
                              <a:latin typeface="Cambria Math" charset="0"/>
                            </a:rPr>
                            <m:t>0 </m:t>
                          </m:r>
                          <m:r>
                            <m:rPr>
                              <m:sty m:val="p"/>
                            </m:rPr>
                            <a:rPr lang="en-US" b="0" i="0" smtClean="0">
                              <a:solidFill>
                                <a:schemeClr val="accent1"/>
                              </a:solidFill>
                              <a:latin typeface="Cambria Math" charset="0"/>
                            </a:rPr>
                            <m:t>V</m:t>
                          </m:r>
                          <m:r>
                            <a:rPr lang="en-US" b="0" i="0" smtClean="0">
                              <a:solidFill>
                                <a:schemeClr val="accent1"/>
                              </a:solidFill>
                              <a:latin typeface="Cambria Math" charset="0"/>
                            </a:rPr>
                            <m:t> −600 </m:t>
                          </m:r>
                          <m:r>
                            <m:rPr>
                              <m:sty m:val="p"/>
                            </m:rPr>
                            <a:rPr lang="en-US" b="0" i="0" smtClean="0">
                              <a:solidFill>
                                <a:schemeClr val="accent1"/>
                              </a:solidFill>
                              <a:latin typeface="Cambria Math" charset="0"/>
                            </a:rPr>
                            <m:t>V</m:t>
                          </m:r>
                        </m:e>
                      </m:d>
                      <m:r>
                        <a:rPr lang="en-US" b="0" i="0" smtClean="0">
                          <a:solidFill>
                            <a:schemeClr val="accent1"/>
                          </a:solidFill>
                          <a:latin typeface="Cambria Math" charset="0"/>
                        </a:rPr>
                        <m:t>=−</m:t>
                      </m:r>
                      <m:r>
                        <m:rPr>
                          <m:sty m:val="p"/>
                        </m:rPr>
                        <a:rPr lang="en-US" b="0" i="0" smtClean="0">
                          <a:solidFill>
                            <a:schemeClr val="accent1"/>
                          </a:solidFill>
                          <a:latin typeface="Cambria Math" charset="0"/>
                        </a:rPr>
                        <m:t>E</m:t>
                      </m:r>
                      <m:d>
                        <m:dPr>
                          <m:ctrlPr>
                            <a:rPr lang="en-US" b="0" i="1" smtClean="0">
                              <a:solidFill>
                                <a:schemeClr val="accent1"/>
                              </a:solidFill>
                              <a:latin typeface="Cambria Math" panose="02040503050406030204" pitchFamily="18" charset="0"/>
                            </a:rPr>
                          </m:ctrlPr>
                        </m:dPr>
                        <m:e>
                          <m:r>
                            <a:rPr lang="en-US" b="0" i="0" smtClean="0">
                              <a:solidFill>
                                <a:schemeClr val="accent1"/>
                              </a:solidFill>
                              <a:latin typeface="Cambria Math" charset="0"/>
                            </a:rPr>
                            <m:t>0.00533</m:t>
                          </m:r>
                          <m:r>
                            <m:rPr>
                              <m:sty m:val="p"/>
                            </m:rPr>
                            <a:rPr lang="en-US" b="0" i="0" smtClean="0">
                              <a:solidFill>
                                <a:schemeClr val="accent1"/>
                              </a:solidFill>
                              <a:latin typeface="Cambria Math" charset="0"/>
                            </a:rPr>
                            <m:t>m</m:t>
                          </m:r>
                        </m:e>
                      </m:d>
                    </m:oMath>
                  </m:oMathPara>
                </a14:m>
                <a:endParaRPr lang="en-US" b="0" dirty="0">
                  <a:solidFill>
                    <a:schemeClr val="accent1"/>
                  </a:solidFill>
                </a:endParaRPr>
              </a:p>
              <a:p>
                <a14:m>
                  <m:oMath xmlns:m="http://schemas.openxmlformats.org/officeDocument/2006/math">
                    <m:r>
                      <a:rPr lang="en-US" b="0" i="0" smtClean="0">
                        <a:solidFill>
                          <a:schemeClr val="accent1"/>
                        </a:solidFill>
                        <a:latin typeface="Cambria Math" charset="0"/>
                      </a:rPr>
                      <m:t>                                         </m:t>
                    </m:r>
                    <m:r>
                      <m:rPr>
                        <m:sty m:val="p"/>
                      </m:rPr>
                      <a:rPr lang="en-US" b="0" i="0" smtClean="0">
                        <a:solidFill>
                          <a:schemeClr val="accent1"/>
                        </a:solidFill>
                        <a:latin typeface="Cambria Math" charset="0"/>
                      </a:rPr>
                      <m:t>E</m:t>
                    </m:r>
                    <m:r>
                      <a:rPr lang="en-US" b="0" i="0" smtClean="0">
                        <a:solidFill>
                          <a:schemeClr val="accent1"/>
                        </a:solidFill>
                        <a:latin typeface="Cambria Math" charset="0"/>
                      </a:rPr>
                      <m:t>=1.126</m:t>
                    </m:r>
                    <m:r>
                      <m:rPr>
                        <m:sty m:val="p"/>
                      </m:rPr>
                      <a:rPr lang="en-US" b="0" i="0" smtClean="0">
                        <a:solidFill>
                          <a:schemeClr val="accent1"/>
                        </a:solidFill>
                        <a:latin typeface="Cambria Math" charset="0"/>
                      </a:rPr>
                      <m:t>x</m:t>
                    </m:r>
                    <m:sSup>
                      <m:sSupPr>
                        <m:ctrlPr>
                          <a:rPr lang="en-US" b="0" i="1" smtClean="0">
                            <a:solidFill>
                              <a:schemeClr val="accent1"/>
                            </a:solidFill>
                            <a:latin typeface="Cambria Math" panose="02040503050406030204" pitchFamily="18" charset="0"/>
                          </a:rPr>
                        </m:ctrlPr>
                      </m:sSupPr>
                      <m:e>
                        <m:r>
                          <a:rPr lang="en-US" b="0" i="0" smtClean="0">
                            <a:solidFill>
                              <a:schemeClr val="accent1"/>
                            </a:solidFill>
                            <a:latin typeface="Cambria Math" charset="0"/>
                          </a:rPr>
                          <m:t>10</m:t>
                        </m:r>
                      </m:e>
                      <m:sup>
                        <m:r>
                          <a:rPr lang="en-US" b="0" i="0" smtClean="0">
                            <a:solidFill>
                              <a:schemeClr val="accent1"/>
                            </a:solidFill>
                            <a:latin typeface="Cambria Math" charset="0"/>
                          </a:rPr>
                          <m:t>5</m:t>
                        </m:r>
                      </m:sup>
                    </m:sSup>
                    <m:r>
                      <a:rPr lang="en-US" b="0" i="0" smtClean="0">
                        <a:solidFill>
                          <a:schemeClr val="accent1"/>
                        </a:solidFill>
                        <a:latin typeface="Cambria Math" charset="0"/>
                      </a:rPr>
                      <m:t> </m:t>
                    </m:r>
                    <m:r>
                      <m:rPr>
                        <m:sty m:val="p"/>
                      </m:rPr>
                      <a:rPr lang="en-US" b="0" i="0" smtClean="0">
                        <a:solidFill>
                          <a:schemeClr val="accent1"/>
                        </a:solidFill>
                        <a:latin typeface="Cambria Math" charset="0"/>
                      </a:rPr>
                      <m:t>V</m:t>
                    </m:r>
                    <m:r>
                      <a:rPr lang="en-US" b="0" i="0" smtClean="0">
                        <a:solidFill>
                          <a:schemeClr val="accent1"/>
                        </a:solidFill>
                        <a:latin typeface="Cambria Math" charset="0"/>
                      </a:rPr>
                      <m:t>/</m:t>
                    </m:r>
                    <m:r>
                      <m:rPr>
                        <m:sty m:val="p"/>
                      </m:rPr>
                      <a:rPr lang="en-US" b="0" i="0" smtClean="0">
                        <a:solidFill>
                          <a:schemeClr val="accent1"/>
                        </a:solidFill>
                        <a:latin typeface="Cambria Math" charset="0"/>
                      </a:rPr>
                      <m:t>m</m:t>
                    </m:r>
                  </m:oMath>
                </a14:m>
                <a:r>
                  <a:rPr lang="en-US" dirty="0">
                    <a:solidFill>
                      <a:schemeClr val="accent1"/>
                    </a:solidFill>
                  </a:rPr>
                  <a:t> </a:t>
                </a:r>
                <a:r>
                  <a:rPr lang="en-US" sz="1500" dirty="0">
                    <a:solidFill>
                      <a:schemeClr val="accent1"/>
                    </a:solidFill>
                    <a:latin typeface="Palatino Linotype" charset="0"/>
                    <a:ea typeface="Palatino Linotype" charset="0"/>
                    <a:cs typeface="Palatino Linotype" charset="0"/>
                  </a:rPr>
                  <a:t>(or N/C)  </a:t>
                </a:r>
              </a:p>
            </p:txBody>
          </p:sp>
        </mc:Choice>
        <mc:Fallback xmlns="">
          <p:sp>
            <p:nvSpPr>
              <p:cNvPr id="51" name="TextBox 50"/>
              <p:cNvSpPr txBox="1">
                <a:spLocks noRot="1" noChangeAspect="1" noMove="1" noResize="1" noEditPoints="1" noAdjustHandles="1" noChangeArrowheads="1" noChangeShapeType="1" noTextEdit="1"/>
              </p:cNvSpPr>
              <p:nvPr/>
            </p:nvSpPr>
            <p:spPr>
              <a:xfrm>
                <a:off x="-267488" y="2466855"/>
                <a:ext cx="5099088" cy="834074"/>
              </a:xfrm>
              <a:prstGeom prst="rect">
                <a:avLst/>
              </a:prstGeom>
              <a:blipFill>
                <a:blip r:embed="rId11"/>
                <a:stretch>
                  <a:fillRect l="-2233"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9891" y="3931581"/>
                <a:ext cx="7097712"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i="0" smtClean="0">
                          <a:solidFill>
                            <a:schemeClr val="accent1"/>
                          </a:solidFill>
                          <a:latin typeface="Cambria Math" charset="0"/>
                          <a:ea typeface="Cambria Math" charset="0"/>
                          <a:cs typeface="Cambria Math" charset="0"/>
                        </a:rPr>
                        <m:t>F</m:t>
                      </m:r>
                      <m:r>
                        <a:rPr lang="en-US" sz="2000" b="0" i="0" smtClean="0">
                          <a:solidFill>
                            <a:schemeClr val="accent1"/>
                          </a:solidFill>
                          <a:latin typeface="Cambria Math" charset="0"/>
                          <a:ea typeface="Cambria Math" charset="0"/>
                          <a:cs typeface="Cambria Math" charset="0"/>
                        </a:rPr>
                        <m:t>=</m:t>
                      </m:r>
                      <m:r>
                        <m:rPr>
                          <m:sty m:val="p"/>
                        </m:rPr>
                        <a:rPr lang="en-US" sz="2000" b="0" i="0" smtClean="0">
                          <a:solidFill>
                            <a:schemeClr val="accent1"/>
                          </a:solidFill>
                          <a:latin typeface="Cambria Math" charset="0"/>
                          <a:ea typeface="Cambria Math" charset="0"/>
                          <a:cs typeface="Cambria Math" charset="0"/>
                        </a:rPr>
                        <m:t>qE</m:t>
                      </m:r>
                      <m:r>
                        <a:rPr lang="en-US" sz="2000" b="0" i="0" smtClean="0">
                          <a:solidFill>
                            <a:schemeClr val="accent1"/>
                          </a:solidFill>
                          <a:latin typeface="Cambria Math" charset="0"/>
                          <a:ea typeface="Cambria Math" charset="0"/>
                          <a:cs typeface="Cambria Math" charset="0"/>
                        </a:rPr>
                        <m:t>=</m:t>
                      </m:r>
                      <m:d>
                        <m:dPr>
                          <m:ctrlPr>
                            <a:rPr lang="en-US" sz="2000" b="0" i="1" smtClean="0">
                              <a:solidFill>
                                <a:schemeClr val="accent1"/>
                              </a:solidFill>
                              <a:latin typeface="Cambria Math" panose="02040503050406030204" pitchFamily="18" charset="0"/>
                              <a:ea typeface="Cambria Math" charset="0"/>
                              <a:cs typeface="Cambria Math" charset="0"/>
                            </a:rPr>
                          </m:ctrlPr>
                        </m:dPr>
                        <m:e>
                          <m:r>
                            <a:rPr lang="en-US" sz="2000" b="0" i="0" smtClean="0">
                              <a:solidFill>
                                <a:schemeClr val="accent1"/>
                              </a:solidFill>
                              <a:latin typeface="Cambria Math" charset="0"/>
                              <a:ea typeface="Cambria Math" charset="0"/>
                              <a:cs typeface="Cambria Math" charset="0"/>
                            </a:rPr>
                            <m:t>−1.602</m:t>
                          </m:r>
                          <m:r>
                            <m:rPr>
                              <m:sty m:val="p"/>
                            </m:rPr>
                            <a:rPr lang="en-US" sz="2000" b="0" i="0" smtClean="0">
                              <a:solidFill>
                                <a:schemeClr val="accent1"/>
                              </a:solidFill>
                              <a:latin typeface="Cambria Math" charset="0"/>
                              <a:ea typeface="Cambria Math" charset="0"/>
                              <a:cs typeface="Cambria Math" charset="0"/>
                            </a:rPr>
                            <m:t>x</m:t>
                          </m:r>
                          <m:sSup>
                            <m:sSupPr>
                              <m:ctrlPr>
                                <a:rPr lang="en-US" sz="2000" b="0" i="1" smtClean="0">
                                  <a:solidFill>
                                    <a:schemeClr val="accent1"/>
                                  </a:solidFill>
                                  <a:latin typeface="Cambria Math" panose="02040503050406030204" pitchFamily="18" charset="0"/>
                                  <a:ea typeface="Cambria Math" charset="0"/>
                                  <a:cs typeface="Cambria Math" charset="0"/>
                                </a:rPr>
                              </m:ctrlPr>
                            </m:sSupPr>
                            <m:e>
                              <m:r>
                                <a:rPr lang="en-US" sz="2000" b="0" i="0" smtClean="0">
                                  <a:solidFill>
                                    <a:schemeClr val="accent1"/>
                                  </a:solidFill>
                                  <a:latin typeface="Cambria Math" charset="0"/>
                                  <a:ea typeface="Cambria Math" charset="0"/>
                                  <a:cs typeface="Cambria Math" charset="0"/>
                                </a:rPr>
                                <m:t>10</m:t>
                              </m:r>
                            </m:e>
                            <m:sup>
                              <m:r>
                                <a:rPr lang="en-US" sz="2000" b="0" i="0" smtClean="0">
                                  <a:solidFill>
                                    <a:schemeClr val="accent1"/>
                                  </a:solidFill>
                                  <a:latin typeface="Cambria Math" charset="0"/>
                                  <a:ea typeface="Cambria Math" charset="0"/>
                                  <a:cs typeface="Cambria Math" charset="0"/>
                                </a:rPr>
                                <m:t>−19</m:t>
                              </m:r>
                            </m:sup>
                          </m:sSup>
                          <m:r>
                            <m:rPr>
                              <m:sty m:val="p"/>
                            </m:rPr>
                            <a:rPr lang="en-US" sz="2000" b="0" i="0" smtClean="0">
                              <a:solidFill>
                                <a:schemeClr val="accent1"/>
                              </a:solidFill>
                              <a:latin typeface="Cambria Math" charset="0"/>
                              <a:ea typeface="Cambria Math" charset="0"/>
                              <a:cs typeface="Cambria Math" charset="0"/>
                            </a:rPr>
                            <m:t>C</m:t>
                          </m:r>
                        </m:e>
                      </m:d>
                      <m:d>
                        <m:dPr>
                          <m:ctrlPr>
                            <a:rPr lang="en-US" sz="2000" b="0" i="1" smtClean="0">
                              <a:solidFill>
                                <a:schemeClr val="accent1"/>
                              </a:solidFill>
                              <a:latin typeface="Cambria Math" panose="02040503050406030204" pitchFamily="18" charset="0"/>
                              <a:ea typeface="Cambria Math" charset="0"/>
                              <a:cs typeface="Cambria Math" charset="0"/>
                            </a:rPr>
                          </m:ctrlPr>
                        </m:dPr>
                        <m:e>
                          <m:r>
                            <a:rPr lang="en-US" sz="2000" b="0" i="0" smtClean="0">
                              <a:solidFill>
                                <a:schemeClr val="accent1"/>
                              </a:solidFill>
                              <a:latin typeface="Cambria Math" charset="0"/>
                              <a:ea typeface="Cambria Math" charset="0"/>
                              <a:cs typeface="Cambria Math" charset="0"/>
                            </a:rPr>
                            <m:t>1.126</m:t>
                          </m:r>
                          <m:r>
                            <m:rPr>
                              <m:sty m:val="p"/>
                            </m:rPr>
                            <a:rPr lang="en-US" sz="2000" b="0" i="0" smtClean="0">
                              <a:solidFill>
                                <a:schemeClr val="accent1"/>
                              </a:solidFill>
                              <a:latin typeface="Cambria Math" charset="0"/>
                              <a:ea typeface="Cambria Math" charset="0"/>
                              <a:cs typeface="Cambria Math" charset="0"/>
                            </a:rPr>
                            <m:t>x</m:t>
                          </m:r>
                          <m:sSup>
                            <m:sSupPr>
                              <m:ctrlPr>
                                <a:rPr lang="en-US" sz="2000" b="0" i="1" smtClean="0">
                                  <a:solidFill>
                                    <a:schemeClr val="accent1"/>
                                  </a:solidFill>
                                  <a:latin typeface="Cambria Math" panose="02040503050406030204" pitchFamily="18" charset="0"/>
                                  <a:ea typeface="Cambria Math" charset="0"/>
                                  <a:cs typeface="Cambria Math" charset="0"/>
                                </a:rPr>
                              </m:ctrlPr>
                            </m:sSupPr>
                            <m:e>
                              <m:r>
                                <a:rPr lang="en-US" sz="2000" b="0" i="0" smtClean="0">
                                  <a:solidFill>
                                    <a:schemeClr val="accent1"/>
                                  </a:solidFill>
                                  <a:latin typeface="Cambria Math" charset="0"/>
                                  <a:ea typeface="Cambria Math" charset="0"/>
                                  <a:cs typeface="Cambria Math" charset="0"/>
                                </a:rPr>
                                <m:t>10</m:t>
                              </m:r>
                            </m:e>
                            <m:sup>
                              <m:r>
                                <a:rPr lang="en-US" sz="2000" b="0" i="0" smtClean="0">
                                  <a:solidFill>
                                    <a:schemeClr val="accent1"/>
                                  </a:solidFill>
                                  <a:latin typeface="Cambria Math" charset="0"/>
                                  <a:ea typeface="Cambria Math" charset="0"/>
                                  <a:cs typeface="Cambria Math" charset="0"/>
                                </a:rPr>
                                <m:t>5</m:t>
                              </m:r>
                            </m:sup>
                          </m:sSup>
                          <m:r>
                            <m:rPr>
                              <m:sty m:val="p"/>
                            </m:rPr>
                            <a:rPr lang="en-US" sz="2000" b="0" i="0" smtClean="0">
                              <a:solidFill>
                                <a:schemeClr val="accent1"/>
                              </a:solidFill>
                              <a:latin typeface="Cambria Math" charset="0"/>
                              <a:ea typeface="Cambria Math" charset="0"/>
                              <a:cs typeface="Cambria Math" charset="0"/>
                            </a:rPr>
                            <m:t>N</m:t>
                          </m:r>
                          <m:r>
                            <a:rPr lang="en-US" sz="2000" b="0" i="0" smtClean="0">
                              <a:solidFill>
                                <a:schemeClr val="accent1"/>
                              </a:solidFill>
                              <a:latin typeface="Cambria Math" charset="0"/>
                              <a:ea typeface="Cambria Math" charset="0"/>
                              <a:cs typeface="Cambria Math" charset="0"/>
                            </a:rPr>
                            <m:t>/</m:t>
                          </m:r>
                          <m:r>
                            <m:rPr>
                              <m:sty m:val="p"/>
                            </m:rPr>
                            <a:rPr lang="en-US" sz="2000" b="0" i="0" smtClean="0">
                              <a:solidFill>
                                <a:schemeClr val="accent1"/>
                              </a:solidFill>
                              <a:latin typeface="Cambria Math" charset="0"/>
                              <a:ea typeface="Cambria Math" charset="0"/>
                              <a:cs typeface="Cambria Math" charset="0"/>
                            </a:rPr>
                            <m:t>C</m:t>
                          </m:r>
                        </m:e>
                      </m:d>
                      <m:d>
                        <m:dPr>
                          <m:ctrlPr>
                            <a:rPr lang="en-US" sz="2000" b="0" i="1" smtClean="0">
                              <a:solidFill>
                                <a:schemeClr val="accent1"/>
                              </a:solidFill>
                              <a:latin typeface="Cambria Math" panose="02040503050406030204" pitchFamily="18" charset="0"/>
                              <a:ea typeface="Cambria Math" charset="0"/>
                              <a:cs typeface="Cambria Math" charset="0"/>
                            </a:rPr>
                          </m:ctrlPr>
                        </m:dPr>
                        <m:e>
                          <m:acc>
                            <m:accPr>
                              <m:chr m:val="̂"/>
                              <m:ctrlPr>
                                <a:rPr lang="en-US" sz="2000" b="0" i="1" smtClean="0">
                                  <a:solidFill>
                                    <a:schemeClr val="accent1"/>
                                  </a:solidFill>
                                  <a:latin typeface="Cambria Math" panose="02040503050406030204" pitchFamily="18" charset="0"/>
                                  <a:ea typeface="Cambria Math" charset="0"/>
                                  <a:cs typeface="Cambria Math" charset="0"/>
                                </a:rPr>
                              </m:ctrlPr>
                            </m:accPr>
                            <m:e>
                              <m:r>
                                <m:rPr>
                                  <m:sty m:val="p"/>
                                </m:rPr>
                                <a:rPr lang="en-US" sz="2000" b="0" i="0" smtClean="0">
                                  <a:solidFill>
                                    <a:schemeClr val="accent1"/>
                                  </a:solidFill>
                                  <a:latin typeface="Cambria Math" charset="0"/>
                                  <a:ea typeface="Cambria Math" charset="0"/>
                                  <a:cs typeface="Cambria Math" charset="0"/>
                                </a:rPr>
                                <m:t>j</m:t>
                              </m:r>
                            </m:e>
                          </m:acc>
                        </m:e>
                      </m:d>
                      <m:r>
                        <a:rPr lang="en-US" sz="2000" b="0" i="0" smtClean="0">
                          <a:solidFill>
                            <a:schemeClr val="accent1"/>
                          </a:solidFill>
                          <a:latin typeface="Cambria Math" charset="0"/>
                          <a:ea typeface="Cambria Math" charset="0"/>
                          <a:cs typeface="Cambria Math" charset="0"/>
                        </a:rPr>
                        <m:t>=1.8</m:t>
                      </m:r>
                      <m:r>
                        <m:rPr>
                          <m:sty m:val="p"/>
                        </m:rPr>
                        <a:rPr lang="en-US" sz="2000" b="0" i="0" smtClean="0">
                          <a:solidFill>
                            <a:schemeClr val="accent1"/>
                          </a:solidFill>
                          <a:latin typeface="Cambria Math" charset="0"/>
                          <a:ea typeface="Cambria Math" charset="0"/>
                          <a:cs typeface="Cambria Math" charset="0"/>
                        </a:rPr>
                        <m:t>x</m:t>
                      </m:r>
                      <m:sSup>
                        <m:sSupPr>
                          <m:ctrlPr>
                            <a:rPr lang="en-US" sz="2000" b="0" i="1" smtClean="0">
                              <a:solidFill>
                                <a:schemeClr val="accent1"/>
                              </a:solidFill>
                              <a:latin typeface="Cambria Math" panose="02040503050406030204" pitchFamily="18" charset="0"/>
                              <a:ea typeface="Cambria Math" charset="0"/>
                              <a:cs typeface="Cambria Math" charset="0"/>
                            </a:rPr>
                          </m:ctrlPr>
                        </m:sSupPr>
                        <m:e>
                          <m:r>
                            <a:rPr lang="en-US" sz="2000" b="0" i="0" smtClean="0">
                              <a:solidFill>
                                <a:schemeClr val="accent1"/>
                              </a:solidFill>
                              <a:latin typeface="Cambria Math" charset="0"/>
                              <a:ea typeface="Cambria Math" charset="0"/>
                              <a:cs typeface="Cambria Math" charset="0"/>
                            </a:rPr>
                            <m:t>10</m:t>
                          </m:r>
                        </m:e>
                        <m:sup>
                          <m:r>
                            <a:rPr lang="en-US" sz="2000" b="0" i="0" smtClean="0">
                              <a:solidFill>
                                <a:schemeClr val="accent1"/>
                              </a:solidFill>
                              <a:latin typeface="Cambria Math" charset="0"/>
                              <a:ea typeface="Cambria Math" charset="0"/>
                              <a:cs typeface="Cambria Math" charset="0"/>
                            </a:rPr>
                            <m:t>4</m:t>
                          </m:r>
                        </m:sup>
                      </m:sSup>
                      <m:d>
                        <m:dPr>
                          <m:ctrlPr>
                            <a:rPr lang="en-US" sz="2000" b="0" i="1" smtClean="0">
                              <a:solidFill>
                                <a:schemeClr val="accent1"/>
                              </a:solidFill>
                              <a:latin typeface="Cambria Math" panose="02040503050406030204" pitchFamily="18" charset="0"/>
                              <a:ea typeface="Cambria Math" charset="0"/>
                              <a:cs typeface="Cambria Math" charset="0"/>
                            </a:rPr>
                          </m:ctrlPr>
                        </m:dPr>
                        <m:e>
                          <m:r>
                            <a:rPr lang="en-US" sz="2000" b="0" i="0" smtClean="0">
                              <a:solidFill>
                                <a:schemeClr val="accent1"/>
                              </a:solidFill>
                              <a:latin typeface="Cambria Math" charset="0"/>
                              <a:ea typeface="Cambria Math" charset="0"/>
                              <a:cs typeface="Cambria Math" charset="0"/>
                            </a:rPr>
                            <m:t>−</m:t>
                          </m:r>
                          <m:acc>
                            <m:accPr>
                              <m:chr m:val="̂"/>
                              <m:ctrlPr>
                                <a:rPr lang="en-US" sz="2000" b="0" i="1" smtClean="0">
                                  <a:solidFill>
                                    <a:schemeClr val="accent1"/>
                                  </a:solidFill>
                                  <a:latin typeface="Cambria Math" panose="02040503050406030204" pitchFamily="18" charset="0"/>
                                  <a:ea typeface="Cambria Math" charset="0"/>
                                  <a:cs typeface="Cambria Math" charset="0"/>
                                </a:rPr>
                              </m:ctrlPr>
                            </m:accPr>
                            <m:e>
                              <m:r>
                                <m:rPr>
                                  <m:sty m:val="p"/>
                                </m:rPr>
                                <a:rPr lang="en-US" sz="2000" b="0" i="0" smtClean="0">
                                  <a:solidFill>
                                    <a:schemeClr val="accent1"/>
                                  </a:solidFill>
                                  <a:latin typeface="Cambria Math" charset="0"/>
                                  <a:ea typeface="Cambria Math" charset="0"/>
                                  <a:cs typeface="Cambria Math" charset="0"/>
                                </a:rPr>
                                <m:t>j</m:t>
                              </m:r>
                            </m:e>
                          </m:acc>
                        </m:e>
                      </m:d>
                      <m:r>
                        <a:rPr lang="en-US" sz="2000" b="0" i="0" smtClean="0">
                          <a:solidFill>
                            <a:schemeClr val="accent1"/>
                          </a:solidFill>
                          <a:latin typeface="Cambria Math" charset="0"/>
                          <a:ea typeface="Cambria Math" charset="0"/>
                          <a:cs typeface="Cambria Math" charset="0"/>
                        </a:rPr>
                        <m:t> </m:t>
                      </m:r>
                      <m:r>
                        <m:rPr>
                          <m:sty m:val="p"/>
                        </m:rPr>
                        <a:rPr lang="en-US" sz="2000" b="0" i="0" smtClean="0">
                          <a:solidFill>
                            <a:schemeClr val="accent1"/>
                          </a:solidFill>
                          <a:latin typeface="Cambria Math" charset="0"/>
                          <a:ea typeface="Cambria Math" charset="0"/>
                          <a:cs typeface="Cambria Math" charset="0"/>
                        </a:rPr>
                        <m:t>N</m:t>
                      </m:r>
                    </m:oMath>
                  </m:oMathPara>
                </a14:m>
                <a:endParaRPr lang="en-US" sz="1600" dirty="0">
                  <a:solidFill>
                    <a:schemeClr val="accent1"/>
                  </a:solidFill>
                  <a:latin typeface="Times New Roman" panose="02020603050405020304" pitchFamily="18" charset="0"/>
                  <a:ea typeface="Palatino Linotype" charset="0"/>
                  <a:cs typeface="Times New Roman" panose="02020603050405020304"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39891" y="3931581"/>
                <a:ext cx="7097712" cy="311304"/>
              </a:xfrm>
              <a:prstGeom prst="rect">
                <a:avLst/>
              </a:prstGeom>
              <a:blipFill>
                <a:blip r:embed="rId12"/>
                <a:stretch>
                  <a:fillRect l="-357" t="-15385" r="-179" b="-38462"/>
                </a:stretch>
              </a:blipFill>
            </p:spPr>
            <p:txBody>
              <a:bodyPr/>
              <a:lstStyle/>
              <a:p>
                <a:r>
                  <a:rPr lang="en-US">
                    <a:noFill/>
                  </a:rPr>
                  <a:t> </a:t>
                </a:r>
              </a:p>
            </p:txBody>
          </p:sp>
        </mc:Fallback>
      </mc:AlternateContent>
      <p:sp>
        <p:nvSpPr>
          <p:cNvPr id="55" name="Line 17"/>
          <p:cNvSpPr>
            <a:spLocks noChangeShapeType="1"/>
          </p:cNvSpPr>
          <p:nvPr/>
        </p:nvSpPr>
        <p:spPr bwMode="auto">
          <a:xfrm>
            <a:off x="6186401" y="2336272"/>
            <a:ext cx="838200" cy="0"/>
          </a:xfrm>
          <a:prstGeom prst="line">
            <a:avLst/>
          </a:prstGeom>
          <a:noFill/>
          <a:ln w="25400">
            <a:solidFill>
              <a:schemeClr val="accent1">
                <a:lumMod val="40000"/>
                <a:lumOff val="6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6" name="Object 5"/>
          <p:cNvGraphicFramePr>
            <a:graphicFrameLocks noChangeAspect="1"/>
          </p:cNvGraphicFramePr>
          <p:nvPr/>
        </p:nvGraphicFramePr>
        <p:xfrm>
          <a:off x="5774531" y="2488673"/>
          <a:ext cx="757237" cy="206375"/>
        </p:xfrm>
        <a:graphic>
          <a:graphicData uri="http://schemas.openxmlformats.org/presentationml/2006/ole">
            <mc:AlternateContent xmlns:mc="http://schemas.openxmlformats.org/markup-compatibility/2006">
              <mc:Choice xmlns:v="urn:schemas-microsoft-com:vml" Requires="v">
                <p:oleObj spid="_x0000_s3364" name="Equation" r:id="rId13" imgW="558800" imgH="152400" progId="Equation.DSMT4">
                  <p:embed/>
                </p:oleObj>
              </mc:Choice>
              <mc:Fallback>
                <p:oleObj name="Equation" r:id="rId13" imgW="558800" imgH="152400" progId="Equation.DSMT4">
                  <p:embed/>
                  <p:pic>
                    <p:nvPicPr>
                      <p:cNvPr id="56"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4531" y="2488673"/>
                        <a:ext cx="757237" cy="206375"/>
                      </a:xfrm>
                      <a:prstGeom prst="rect">
                        <a:avLst/>
                      </a:prstGeom>
                      <a:noFill/>
                      <a:ln>
                        <a:noFill/>
                      </a:ln>
                      <a:effectLst/>
                    </p:spPr>
                  </p:pic>
                </p:oleObj>
              </mc:Fallback>
            </mc:AlternateContent>
          </a:graphicData>
        </a:graphic>
      </p:graphicFrame>
      <p:sp>
        <p:nvSpPr>
          <p:cNvPr id="57" name="Line 19"/>
          <p:cNvSpPr>
            <a:spLocks noChangeShapeType="1"/>
          </p:cNvSpPr>
          <p:nvPr/>
        </p:nvSpPr>
        <p:spPr bwMode="auto">
          <a:xfrm>
            <a:off x="6567401" y="2336272"/>
            <a:ext cx="0" cy="651504"/>
          </a:xfrm>
          <a:prstGeom prst="line">
            <a:avLst/>
          </a:prstGeom>
          <a:noFill/>
          <a:ln w="25400">
            <a:solidFill>
              <a:schemeClr val="accent1">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a:off x="6567401" y="1793344"/>
            <a:ext cx="0" cy="542927"/>
          </a:xfrm>
          <a:prstGeom prst="line">
            <a:avLst/>
          </a:prstGeom>
          <a:noFill/>
          <a:ln w="25400">
            <a:solidFill>
              <a:schemeClr val="accent1">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9" name="Object 6"/>
          <p:cNvGraphicFramePr>
            <a:graphicFrameLocks noChangeAspect="1"/>
          </p:cNvGraphicFramePr>
          <p:nvPr/>
        </p:nvGraphicFramePr>
        <p:xfrm>
          <a:off x="5671259" y="2007132"/>
          <a:ext cx="842962" cy="206375"/>
        </p:xfrm>
        <a:graphic>
          <a:graphicData uri="http://schemas.openxmlformats.org/presentationml/2006/ole">
            <mc:AlternateContent xmlns:mc="http://schemas.openxmlformats.org/markup-compatibility/2006">
              <mc:Choice xmlns:v="urn:schemas-microsoft-com:vml" Requires="v">
                <p:oleObj spid="_x0000_s3365" name="Equation" r:id="rId15" imgW="622300" imgH="152400" progId="Equation.DSMT4">
                  <p:embed/>
                </p:oleObj>
              </mc:Choice>
              <mc:Fallback>
                <p:oleObj name="Equation" r:id="rId15" imgW="622300" imgH="152400" progId="Equation.DSMT4">
                  <p:embed/>
                  <p:pic>
                    <p:nvPicPr>
                      <p:cNvPr id="59"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71259" y="2007132"/>
                        <a:ext cx="842962" cy="206375"/>
                      </a:xfrm>
                      <a:prstGeom prst="rect">
                        <a:avLst/>
                      </a:prstGeom>
                      <a:noFill/>
                      <a:ln>
                        <a:noFill/>
                      </a:ln>
                      <a:effectLst/>
                    </p:spPr>
                  </p:pic>
                </p:oleObj>
              </mc:Fallback>
            </mc:AlternateContent>
          </a:graphicData>
        </a:graphic>
      </p:graphicFrame>
      <p:sp>
        <p:nvSpPr>
          <p:cNvPr id="60" name="Line 23"/>
          <p:cNvSpPr>
            <a:spLocks noChangeShapeType="1"/>
          </p:cNvSpPr>
          <p:nvPr/>
        </p:nvSpPr>
        <p:spPr bwMode="auto">
          <a:xfrm flipV="1">
            <a:off x="7177001" y="1802872"/>
            <a:ext cx="0" cy="3810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1" name="Object 60"/>
          <p:cNvGraphicFramePr>
            <a:graphicFrameLocks noChangeAspect="1"/>
          </p:cNvGraphicFramePr>
          <p:nvPr/>
        </p:nvGraphicFramePr>
        <p:xfrm>
          <a:off x="7100801" y="2277535"/>
          <a:ext cx="153988" cy="171450"/>
        </p:xfrm>
        <a:graphic>
          <a:graphicData uri="http://schemas.openxmlformats.org/presentationml/2006/ole">
            <mc:AlternateContent xmlns:mc="http://schemas.openxmlformats.org/markup-compatibility/2006">
              <mc:Choice xmlns:v="urn:schemas-microsoft-com:vml" Requires="v">
                <p:oleObj spid="_x0000_s3366" name="Equation" r:id="rId17" imgW="114300" imgH="127000" progId="Equation.DSMT4">
                  <p:embed/>
                </p:oleObj>
              </mc:Choice>
              <mc:Fallback>
                <p:oleObj name="Equation" r:id="rId17" imgW="114300" imgH="127000" progId="Equation.DSMT4">
                  <p:embed/>
                  <p:pic>
                    <p:nvPicPr>
                      <p:cNvPr id="61" name="Object 6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00801" y="2277535"/>
                        <a:ext cx="153988" cy="171450"/>
                      </a:xfrm>
                      <a:prstGeom prst="rect">
                        <a:avLst/>
                      </a:prstGeom>
                      <a:noFill/>
                      <a:ln>
                        <a:noFill/>
                      </a:ln>
                      <a:effectLst/>
                    </p:spPr>
                  </p:pic>
                </p:oleObj>
              </mc:Fallback>
            </mc:AlternateContent>
          </a:graphicData>
        </a:graphic>
      </p:graphicFrame>
      <p:sp>
        <p:nvSpPr>
          <p:cNvPr id="62" name="Text Box 25"/>
          <p:cNvSpPr txBox="1">
            <a:spLocks/>
          </p:cNvSpPr>
          <p:nvPr/>
        </p:nvSpPr>
        <p:spPr bwMode="auto">
          <a:xfrm>
            <a:off x="317416" y="5130297"/>
            <a:ext cx="33401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1D46D1"/>
                </a:solidFill>
                <a:latin typeface="Times New Roman" panose="02020603050405020304" pitchFamily="18" charset="0"/>
                <a:cs typeface="Times New Roman" panose="02020603050405020304" pitchFamily="18" charset="0"/>
              </a:rPr>
              <a:t>You’ll have to do work to force the electron to the negative plate.  If you start where the electron is shown in the sketch and proceed upward, we can write:</a:t>
            </a:r>
          </a:p>
        </p:txBody>
      </p:sp>
      <mc:AlternateContent xmlns:mc="http://schemas.openxmlformats.org/markup-compatibility/2006" xmlns:a14="http://schemas.microsoft.com/office/drawing/2010/main">
        <mc:Choice Requires="a14">
          <p:sp>
            <p:nvSpPr>
              <p:cNvPr id="63" name="TextBox 62"/>
              <p:cNvSpPr txBox="1"/>
              <p:nvPr/>
            </p:nvSpPr>
            <p:spPr>
              <a:xfrm>
                <a:off x="3609108" y="5233043"/>
                <a:ext cx="5439642" cy="8340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lumMod val="60000"/>
                              <a:lumOff val="40000"/>
                            </a:schemeClr>
                          </a:solidFill>
                          <a:latin typeface="Cambria Math" charset="0"/>
                          <a:ea typeface="Palatino Linotype" charset="0"/>
                          <a:cs typeface="Palatino Linotype" charset="0"/>
                        </a:rPr>
                        <m:t>W</m:t>
                      </m:r>
                      <m:r>
                        <a:rPr lang="en-US" b="0" i="0" smtClean="0">
                          <a:solidFill>
                            <a:schemeClr val="tx2">
                              <a:lumMod val="60000"/>
                              <a:lumOff val="40000"/>
                            </a:schemeClr>
                          </a:solidFill>
                          <a:latin typeface="Cambria Math" charset="0"/>
                          <a:ea typeface="Palatino Linotype" charset="0"/>
                          <a:cs typeface="Palatino Linotype" charset="0"/>
                        </a:rPr>
                        <m:t>=−</m:t>
                      </m:r>
                      <m:d>
                        <m:d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dPr>
                        <m:e>
                          <m:r>
                            <m:rPr>
                              <m:sty m:val="p"/>
                            </m:rPr>
                            <a:rPr lang="en-US" b="0" i="0" smtClean="0">
                              <a:solidFill>
                                <a:schemeClr val="tx2">
                                  <a:lumMod val="60000"/>
                                  <a:lumOff val="40000"/>
                                </a:schemeClr>
                              </a:solidFill>
                              <a:latin typeface="Cambria Math" charset="0"/>
                              <a:ea typeface="Palatino Linotype" charset="0"/>
                              <a:cs typeface="Palatino Linotype" charset="0"/>
                            </a:rPr>
                            <m:t>q</m:t>
                          </m:r>
                          <m:r>
                            <a:rPr lang="en-US" b="0" i="0" smtClean="0">
                              <a:solidFill>
                                <a:schemeClr val="tx2">
                                  <a:lumMod val="60000"/>
                                  <a:lumOff val="40000"/>
                                </a:schemeClr>
                              </a:solidFill>
                              <a:latin typeface="Cambria Math" charset="0"/>
                              <a:ea typeface="Cambria Math" charset="0"/>
                              <a:cs typeface="Cambria Math" charset="0"/>
                            </a:rPr>
                            <m:t>∆</m:t>
                          </m:r>
                          <m:r>
                            <m:rPr>
                              <m:sty m:val="p"/>
                            </m:rPr>
                            <a:rPr lang="en-US" b="0" i="0" smtClean="0">
                              <a:solidFill>
                                <a:schemeClr val="tx2">
                                  <a:lumMod val="60000"/>
                                  <a:lumOff val="40000"/>
                                </a:schemeClr>
                              </a:solidFill>
                              <a:latin typeface="Cambria Math" charset="0"/>
                              <a:ea typeface="Cambria Math" charset="0"/>
                              <a:cs typeface="Cambria Math" charset="0"/>
                            </a:rPr>
                            <m:t>V</m:t>
                          </m:r>
                        </m:e>
                      </m:d>
                      <m:r>
                        <a:rPr lang="en-US" b="0" i="0" smtClean="0">
                          <a:solidFill>
                            <a:schemeClr val="tx2">
                              <a:lumMod val="60000"/>
                              <a:lumOff val="40000"/>
                            </a:schemeClr>
                          </a:solidFill>
                          <a:latin typeface="Cambria Math" charset="0"/>
                          <a:ea typeface="Cambria Math" charset="0"/>
                          <a:cs typeface="Cambria Math" charset="0"/>
                        </a:rPr>
                        <m:t>=−</m:t>
                      </m:r>
                      <m:r>
                        <m:rPr>
                          <m:sty m:val="p"/>
                        </m:rPr>
                        <a:rPr lang="en-US" b="0" i="0" smtClean="0">
                          <a:solidFill>
                            <a:schemeClr val="tx2">
                              <a:lumMod val="60000"/>
                              <a:lumOff val="40000"/>
                            </a:schemeClr>
                          </a:solidFill>
                          <a:latin typeface="Cambria Math" charset="0"/>
                          <a:ea typeface="Cambria Math" charset="0"/>
                          <a:cs typeface="Cambria Math" charset="0"/>
                        </a:rPr>
                        <m:t>qEd</m:t>
                      </m:r>
                    </m:oMath>
                  </m:oMathPara>
                </a14:m>
                <a:endParaRPr lang="en-US" dirty="0">
                  <a:solidFill>
                    <a:schemeClr val="tx2">
                      <a:lumMod val="60000"/>
                      <a:lumOff val="40000"/>
                    </a:schemeClr>
                  </a:solidFill>
                  <a:latin typeface="Palatino Linotype" charset="0"/>
                  <a:ea typeface="Palatino Linotype" charset="0"/>
                  <a:cs typeface="Palatino Linotype" charset="0"/>
                </a:endParaRPr>
              </a:p>
              <a:p>
                <a:pPr/>
                <a14:m>
                  <m:oMathPara xmlns:m="http://schemas.openxmlformats.org/officeDocument/2006/math">
                    <m:oMathParaPr>
                      <m:jc m:val="centerGroup"/>
                    </m:oMathParaPr>
                    <m:oMath xmlns:m="http://schemas.openxmlformats.org/officeDocument/2006/math">
                      <m:r>
                        <m:rPr>
                          <m:sty m:val="p"/>
                        </m:rPr>
                        <a:rPr lang="en-US" b="0" i="0" smtClean="0">
                          <a:solidFill>
                            <a:schemeClr val="tx2">
                              <a:lumMod val="60000"/>
                              <a:lumOff val="40000"/>
                            </a:schemeClr>
                          </a:solidFill>
                          <a:latin typeface="Cambria Math" charset="0"/>
                          <a:ea typeface="Palatino Linotype" charset="0"/>
                          <a:cs typeface="Palatino Linotype" charset="0"/>
                        </a:rPr>
                        <m:t>W</m:t>
                      </m:r>
                      <m:r>
                        <a:rPr lang="en-US" b="0" i="0" smtClean="0">
                          <a:solidFill>
                            <a:schemeClr val="tx2">
                              <a:lumMod val="60000"/>
                              <a:lumOff val="40000"/>
                            </a:schemeClr>
                          </a:solidFill>
                          <a:latin typeface="Cambria Math" charset="0"/>
                          <a:ea typeface="Palatino Linotype" charset="0"/>
                          <a:cs typeface="Palatino Linotype" charset="0"/>
                        </a:rPr>
                        <m:t>=−</m:t>
                      </m:r>
                      <m:d>
                        <m:d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dPr>
                        <m:e>
                          <m:r>
                            <a:rPr lang="en-US" b="0" i="0" smtClean="0">
                              <a:solidFill>
                                <a:schemeClr val="tx2">
                                  <a:lumMod val="60000"/>
                                  <a:lumOff val="40000"/>
                                </a:schemeClr>
                              </a:solidFill>
                              <a:latin typeface="Cambria Math" charset="0"/>
                              <a:ea typeface="Palatino Linotype" charset="0"/>
                              <a:cs typeface="Palatino Linotype" charset="0"/>
                            </a:rPr>
                            <m:t>−1.602</m:t>
                          </m:r>
                          <m:r>
                            <m:rPr>
                              <m:sty m:val="p"/>
                            </m:rPr>
                            <a:rPr lang="en-US" b="0" i="0" smtClean="0">
                              <a:solidFill>
                                <a:schemeClr val="tx2">
                                  <a:lumMod val="60000"/>
                                  <a:lumOff val="40000"/>
                                </a:schemeClr>
                              </a:solidFill>
                              <a:latin typeface="Cambria Math" charset="0"/>
                              <a:ea typeface="Palatino Linotype" charset="0"/>
                              <a:cs typeface="Palatino Linotype" charset="0"/>
                            </a:rPr>
                            <m:t>x</m:t>
                          </m:r>
                          <m:sSup>
                            <m:sSup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sSupPr>
                            <m:e>
                              <m:r>
                                <a:rPr lang="en-US" b="0" i="0" smtClean="0">
                                  <a:solidFill>
                                    <a:schemeClr val="tx2">
                                      <a:lumMod val="60000"/>
                                      <a:lumOff val="40000"/>
                                    </a:schemeClr>
                                  </a:solidFill>
                                  <a:latin typeface="Cambria Math" charset="0"/>
                                  <a:ea typeface="Palatino Linotype" charset="0"/>
                                  <a:cs typeface="Palatino Linotype" charset="0"/>
                                </a:rPr>
                                <m:t>10</m:t>
                              </m:r>
                            </m:e>
                            <m:sup>
                              <m:r>
                                <a:rPr lang="en-US" b="0" i="0" smtClean="0">
                                  <a:solidFill>
                                    <a:schemeClr val="tx2">
                                      <a:lumMod val="60000"/>
                                      <a:lumOff val="40000"/>
                                    </a:schemeClr>
                                  </a:solidFill>
                                  <a:latin typeface="Cambria Math" charset="0"/>
                                  <a:ea typeface="Palatino Linotype" charset="0"/>
                                  <a:cs typeface="Palatino Linotype" charset="0"/>
                                </a:rPr>
                                <m:t>−19</m:t>
                              </m:r>
                            </m:sup>
                          </m:sSup>
                          <m:r>
                            <m:rPr>
                              <m:sty m:val="p"/>
                            </m:rPr>
                            <a:rPr lang="en-US" b="0" i="0" smtClean="0">
                              <a:solidFill>
                                <a:schemeClr val="tx2">
                                  <a:lumMod val="60000"/>
                                  <a:lumOff val="40000"/>
                                </a:schemeClr>
                              </a:solidFill>
                              <a:latin typeface="Cambria Math" charset="0"/>
                              <a:ea typeface="Palatino Linotype" charset="0"/>
                              <a:cs typeface="Palatino Linotype" charset="0"/>
                            </a:rPr>
                            <m:t>C</m:t>
                          </m:r>
                        </m:e>
                      </m:d>
                      <m:d>
                        <m:d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dPr>
                        <m:e>
                          <m:r>
                            <a:rPr lang="en-US" b="0" i="0" smtClean="0">
                              <a:solidFill>
                                <a:schemeClr val="tx2">
                                  <a:lumMod val="60000"/>
                                  <a:lumOff val="40000"/>
                                </a:schemeClr>
                              </a:solidFill>
                              <a:latin typeface="Cambria Math" charset="0"/>
                              <a:ea typeface="Palatino Linotype" charset="0"/>
                              <a:cs typeface="Palatino Linotype" charset="0"/>
                            </a:rPr>
                            <m:t>1.126</m:t>
                          </m:r>
                          <m:r>
                            <m:rPr>
                              <m:sty m:val="p"/>
                            </m:rPr>
                            <a:rPr lang="en-US" b="0" i="0" smtClean="0">
                              <a:solidFill>
                                <a:schemeClr val="tx2">
                                  <a:lumMod val="60000"/>
                                  <a:lumOff val="40000"/>
                                </a:schemeClr>
                              </a:solidFill>
                              <a:latin typeface="Cambria Math" charset="0"/>
                              <a:ea typeface="Palatino Linotype" charset="0"/>
                              <a:cs typeface="Palatino Linotype" charset="0"/>
                            </a:rPr>
                            <m:t>x</m:t>
                          </m:r>
                          <m:sSup>
                            <m:sSup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sSupPr>
                            <m:e>
                              <m:r>
                                <a:rPr lang="en-US" b="0" i="0" smtClean="0">
                                  <a:solidFill>
                                    <a:schemeClr val="tx2">
                                      <a:lumMod val="60000"/>
                                      <a:lumOff val="40000"/>
                                    </a:schemeClr>
                                  </a:solidFill>
                                  <a:latin typeface="Cambria Math" charset="0"/>
                                  <a:ea typeface="Palatino Linotype" charset="0"/>
                                  <a:cs typeface="Palatino Linotype" charset="0"/>
                                </a:rPr>
                                <m:t>10</m:t>
                              </m:r>
                            </m:e>
                            <m:sup>
                              <m:r>
                                <a:rPr lang="en-US" b="0" i="0" smtClean="0">
                                  <a:solidFill>
                                    <a:schemeClr val="tx2">
                                      <a:lumMod val="60000"/>
                                      <a:lumOff val="40000"/>
                                    </a:schemeClr>
                                  </a:solidFill>
                                  <a:latin typeface="Cambria Math" charset="0"/>
                                  <a:ea typeface="Palatino Linotype" charset="0"/>
                                  <a:cs typeface="Palatino Linotype" charset="0"/>
                                </a:rPr>
                                <m:t>5</m:t>
                              </m:r>
                            </m:sup>
                          </m:sSup>
                          <m:r>
                            <m:rPr>
                              <m:sty m:val="p"/>
                            </m:rPr>
                            <a:rPr lang="en-US" b="0" i="0" smtClean="0">
                              <a:solidFill>
                                <a:schemeClr val="tx2">
                                  <a:lumMod val="60000"/>
                                  <a:lumOff val="40000"/>
                                </a:schemeClr>
                              </a:solidFill>
                              <a:latin typeface="Cambria Math" charset="0"/>
                              <a:ea typeface="Palatino Linotype" charset="0"/>
                              <a:cs typeface="Palatino Linotype" charset="0"/>
                            </a:rPr>
                            <m:t>N</m:t>
                          </m:r>
                          <m:r>
                            <a:rPr lang="en-US" b="0" i="0" smtClean="0">
                              <a:solidFill>
                                <a:schemeClr val="tx2">
                                  <a:lumMod val="60000"/>
                                  <a:lumOff val="40000"/>
                                </a:schemeClr>
                              </a:solidFill>
                              <a:latin typeface="Cambria Math" charset="0"/>
                              <a:ea typeface="Palatino Linotype" charset="0"/>
                              <a:cs typeface="Palatino Linotype" charset="0"/>
                            </a:rPr>
                            <m:t>/</m:t>
                          </m:r>
                          <m:r>
                            <m:rPr>
                              <m:sty m:val="p"/>
                            </m:rPr>
                            <a:rPr lang="en-US" b="0" i="0" smtClean="0">
                              <a:solidFill>
                                <a:schemeClr val="tx2">
                                  <a:lumMod val="60000"/>
                                  <a:lumOff val="40000"/>
                                </a:schemeClr>
                              </a:solidFill>
                              <a:latin typeface="Cambria Math" charset="0"/>
                              <a:ea typeface="Palatino Linotype" charset="0"/>
                              <a:cs typeface="Palatino Linotype" charset="0"/>
                            </a:rPr>
                            <m:t>C</m:t>
                          </m:r>
                        </m:e>
                      </m:d>
                      <m:d>
                        <m:d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dPr>
                        <m:e>
                          <m:r>
                            <a:rPr lang="en-US" b="0" i="0" smtClean="0">
                              <a:solidFill>
                                <a:schemeClr val="tx2">
                                  <a:lumMod val="60000"/>
                                  <a:lumOff val="40000"/>
                                </a:schemeClr>
                              </a:solidFill>
                              <a:latin typeface="Cambria Math" charset="0"/>
                              <a:ea typeface="Palatino Linotype" charset="0"/>
                              <a:cs typeface="Palatino Linotype" charset="0"/>
                            </a:rPr>
                            <m:t>000243 </m:t>
                          </m:r>
                          <m:r>
                            <m:rPr>
                              <m:sty m:val="p"/>
                            </m:rPr>
                            <a:rPr lang="en-US" b="0" i="0" smtClean="0">
                              <a:solidFill>
                                <a:schemeClr val="tx2">
                                  <a:lumMod val="60000"/>
                                  <a:lumOff val="40000"/>
                                </a:schemeClr>
                              </a:solidFill>
                              <a:latin typeface="Cambria Math" charset="0"/>
                              <a:ea typeface="Palatino Linotype" charset="0"/>
                              <a:cs typeface="Palatino Linotype" charset="0"/>
                            </a:rPr>
                            <m:t>m</m:t>
                          </m:r>
                        </m:e>
                      </m:d>
                    </m:oMath>
                  </m:oMathPara>
                </a14:m>
                <a:endParaRPr lang="en-US" b="0" dirty="0">
                  <a:solidFill>
                    <a:schemeClr val="tx2">
                      <a:lumMod val="60000"/>
                      <a:lumOff val="40000"/>
                    </a:schemeClr>
                  </a:solidFill>
                  <a:latin typeface="Palatino Linotype" charset="0"/>
                  <a:ea typeface="Palatino Linotype" charset="0"/>
                  <a:cs typeface="Palatino Linotype" charset="0"/>
                </a:endParaRPr>
              </a:p>
              <a:p>
                <a:pPr/>
                <a14:m>
                  <m:oMathPara xmlns:m="http://schemas.openxmlformats.org/officeDocument/2006/math">
                    <m:oMathParaPr>
                      <m:jc m:val="centerGroup"/>
                    </m:oMathParaPr>
                    <m:oMath xmlns:m="http://schemas.openxmlformats.org/officeDocument/2006/math">
                      <m:r>
                        <m:rPr>
                          <m:sty m:val="p"/>
                        </m:rPr>
                        <a:rPr lang="en-US" b="0" i="0" smtClean="0">
                          <a:solidFill>
                            <a:schemeClr val="tx2">
                              <a:lumMod val="60000"/>
                              <a:lumOff val="40000"/>
                            </a:schemeClr>
                          </a:solidFill>
                          <a:latin typeface="Cambria Math" charset="0"/>
                          <a:ea typeface="Palatino Linotype" charset="0"/>
                          <a:cs typeface="Palatino Linotype" charset="0"/>
                        </a:rPr>
                        <m:t>W</m:t>
                      </m:r>
                      <m:r>
                        <a:rPr lang="en-US" b="0" i="0" smtClean="0">
                          <a:solidFill>
                            <a:schemeClr val="tx2">
                              <a:lumMod val="60000"/>
                              <a:lumOff val="40000"/>
                            </a:schemeClr>
                          </a:solidFill>
                          <a:latin typeface="Cambria Math" charset="0"/>
                          <a:ea typeface="Palatino Linotype" charset="0"/>
                          <a:cs typeface="Palatino Linotype" charset="0"/>
                        </a:rPr>
                        <m:t>=4.4</m:t>
                      </m:r>
                      <m:r>
                        <m:rPr>
                          <m:sty m:val="p"/>
                        </m:rPr>
                        <a:rPr lang="en-US" b="0" i="0" smtClean="0">
                          <a:solidFill>
                            <a:schemeClr val="tx2">
                              <a:lumMod val="60000"/>
                              <a:lumOff val="40000"/>
                            </a:schemeClr>
                          </a:solidFill>
                          <a:latin typeface="Cambria Math" charset="0"/>
                          <a:ea typeface="Palatino Linotype" charset="0"/>
                          <a:cs typeface="Palatino Linotype" charset="0"/>
                        </a:rPr>
                        <m:t>x</m:t>
                      </m:r>
                      <m:sSup>
                        <m:sSupPr>
                          <m:ctrlPr>
                            <a:rPr lang="en-US" b="0" i="1" smtClean="0">
                              <a:solidFill>
                                <a:schemeClr val="tx2">
                                  <a:lumMod val="60000"/>
                                  <a:lumOff val="40000"/>
                                </a:schemeClr>
                              </a:solidFill>
                              <a:latin typeface="Cambria Math" panose="02040503050406030204" pitchFamily="18" charset="0"/>
                              <a:ea typeface="Palatino Linotype" charset="0"/>
                              <a:cs typeface="Palatino Linotype" charset="0"/>
                            </a:rPr>
                          </m:ctrlPr>
                        </m:sSupPr>
                        <m:e>
                          <m:r>
                            <a:rPr lang="en-US" b="0" i="0" smtClean="0">
                              <a:solidFill>
                                <a:schemeClr val="tx2">
                                  <a:lumMod val="60000"/>
                                  <a:lumOff val="40000"/>
                                </a:schemeClr>
                              </a:solidFill>
                              <a:latin typeface="Cambria Math" charset="0"/>
                              <a:ea typeface="Palatino Linotype" charset="0"/>
                              <a:cs typeface="Palatino Linotype" charset="0"/>
                            </a:rPr>
                            <m:t>10</m:t>
                          </m:r>
                        </m:e>
                        <m:sup>
                          <m:r>
                            <a:rPr lang="en-US" b="0" i="0" smtClean="0">
                              <a:solidFill>
                                <a:schemeClr val="tx2">
                                  <a:lumMod val="60000"/>
                                  <a:lumOff val="40000"/>
                                </a:schemeClr>
                              </a:solidFill>
                              <a:latin typeface="Cambria Math" charset="0"/>
                              <a:ea typeface="Palatino Linotype" charset="0"/>
                              <a:cs typeface="Palatino Linotype" charset="0"/>
                            </a:rPr>
                            <m:t>−14</m:t>
                          </m:r>
                        </m:sup>
                      </m:sSup>
                      <m:r>
                        <m:rPr>
                          <m:sty m:val="p"/>
                        </m:rPr>
                        <a:rPr lang="en-US" b="0" i="0" smtClean="0">
                          <a:solidFill>
                            <a:schemeClr val="tx2">
                              <a:lumMod val="60000"/>
                              <a:lumOff val="40000"/>
                            </a:schemeClr>
                          </a:solidFill>
                          <a:latin typeface="Cambria Math" charset="0"/>
                          <a:ea typeface="Palatino Linotype" charset="0"/>
                          <a:cs typeface="Palatino Linotype" charset="0"/>
                        </a:rPr>
                        <m:t>J</m:t>
                      </m:r>
                    </m:oMath>
                  </m:oMathPara>
                </a14:m>
                <a:endParaRPr lang="en-US" dirty="0">
                  <a:solidFill>
                    <a:schemeClr val="tx2">
                      <a:lumMod val="60000"/>
                      <a:lumOff val="40000"/>
                    </a:schemeClr>
                  </a:solidFill>
                  <a:latin typeface="Palatino Linotype" charset="0"/>
                  <a:ea typeface="Palatino Linotype" charset="0"/>
                  <a:cs typeface="Palatino Linotype"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609108" y="5233043"/>
                <a:ext cx="5439642" cy="834074"/>
              </a:xfrm>
              <a:prstGeom prst="rect">
                <a:avLst/>
              </a:prstGeom>
              <a:blipFill>
                <a:blip r:embed="rId19"/>
                <a:stretch>
                  <a:fillRect b="-7463"/>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F7791506-54AB-6447-8AFD-E9A0C763183C}"/>
              </a:ext>
            </a:extLst>
          </p:cNvPr>
          <p:cNvSpPr txBox="1"/>
          <p:nvPr/>
        </p:nvSpPr>
        <p:spPr>
          <a:xfrm>
            <a:off x="8624983" y="6306363"/>
            <a:ext cx="46679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29.) </a:t>
            </a:r>
          </a:p>
        </p:txBody>
      </p:sp>
      <p:sp>
        <p:nvSpPr>
          <p:cNvPr id="32" name="Text Box 21">
            <a:extLst>
              <a:ext uri="{FF2B5EF4-FFF2-40B4-BE49-F238E27FC236}">
                <a16:creationId xmlns:a16="http://schemas.microsoft.com/office/drawing/2014/main" id="{94E0BB3C-53B8-384E-ABA6-745796A9D4F4}"/>
              </a:ext>
            </a:extLst>
          </p:cNvPr>
          <p:cNvSpPr txBox="1">
            <a:spLocks/>
          </p:cNvSpPr>
          <p:nvPr/>
        </p:nvSpPr>
        <p:spPr bwMode="auto">
          <a:xfrm>
            <a:off x="149815" y="958750"/>
            <a:ext cx="4949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An oppositely-charged set </a:t>
            </a:r>
            <a:r>
              <a:rPr lang="en-US" altLang="en-US" sz="1800" dirty="0">
                <a:latin typeface="Times New Roman" panose="02020603050405020304" pitchFamily="18" charset="0"/>
                <a:ea typeface="Palatino Linotype" charset="0"/>
                <a:cs typeface="Times New Roman" panose="02020603050405020304" pitchFamily="18" charset="0"/>
              </a:rPr>
              <a:t>of parallel plates </a:t>
            </a:r>
            <a:r>
              <a:rPr lang="en-US" altLang="en-US" sz="1800" dirty="0">
                <a:solidFill>
                  <a:srgbClr val="FF0000"/>
                </a:solidFill>
                <a:latin typeface="Times New Roman" panose="02020603050405020304" pitchFamily="18" charset="0"/>
                <a:ea typeface="Palatino Linotype" charset="0"/>
                <a:cs typeface="Times New Roman" panose="02020603050405020304" pitchFamily="18" charset="0"/>
              </a:rPr>
              <a:t>5.33 mm apart </a:t>
            </a:r>
            <a:r>
              <a:rPr lang="en-US" altLang="en-US" sz="1800" dirty="0">
                <a:latin typeface="Times New Roman" panose="02020603050405020304" pitchFamily="18" charset="0"/>
                <a:ea typeface="Palatino Linotype" charset="0"/>
                <a:cs typeface="Times New Roman" panose="02020603050405020304" pitchFamily="18" charset="0"/>
              </a:rPr>
              <a:t>have a </a:t>
            </a:r>
            <a:r>
              <a:rPr lang="en-US" altLang="en-US" sz="1800" dirty="0">
                <a:solidFill>
                  <a:srgbClr val="1D46D1"/>
                </a:solidFill>
                <a:latin typeface="Times New Roman" panose="02020603050405020304" pitchFamily="18" charset="0"/>
                <a:ea typeface="Palatino Linotype" charset="0"/>
                <a:cs typeface="Times New Roman" panose="02020603050405020304" pitchFamily="18" charset="0"/>
              </a:rPr>
              <a:t>potential difference of 600 volts </a:t>
            </a:r>
            <a:r>
              <a:rPr lang="en-US" altLang="en-US" sz="1800" dirty="0">
                <a:latin typeface="Times New Roman" panose="02020603050405020304" pitchFamily="18" charset="0"/>
                <a:ea typeface="Palatino Linotype" charset="0"/>
                <a:cs typeface="Times New Roman" panose="02020603050405020304" pitchFamily="18" charset="0"/>
              </a:rPr>
              <a:t>between them.</a:t>
            </a:r>
          </a:p>
        </p:txBody>
      </p:sp>
    </p:spTree>
    <p:extLst>
      <p:ext uri="{BB962C8B-B14F-4D97-AF65-F5344CB8AC3E}">
        <p14:creationId xmlns:p14="http://schemas.microsoft.com/office/powerpoint/2010/main" val="200647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dissolve">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3" grpId="0"/>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50" name="TextBox 49"/>
          <p:cNvSpPr txBox="1"/>
          <p:nvPr/>
        </p:nvSpPr>
        <p:spPr>
          <a:xfrm>
            <a:off x="241300" y="1835149"/>
            <a:ext cx="5956300" cy="830997"/>
          </a:xfrm>
          <a:prstGeom prst="rect">
            <a:avLst/>
          </a:prstGeom>
          <a:noFill/>
        </p:spPr>
        <p:txBody>
          <a:bodyPr wrap="square" rtlCol="0">
            <a:spAutoFit/>
          </a:bodyPr>
          <a:lstStyle/>
          <a:p>
            <a:r>
              <a:rPr lang="en-US" sz="2800" dirty="0">
                <a:solidFill>
                  <a:srgbClr val="FF0000"/>
                </a:solidFill>
                <a:latin typeface="Apple Chancery"/>
                <a:cs typeface="Apple Chancery"/>
              </a:rPr>
              <a:t>We could </a:t>
            </a:r>
            <a:r>
              <a:rPr lang="en-US" sz="2000" dirty="0">
                <a:latin typeface="Times New Roman"/>
                <a:cs typeface="Times New Roman"/>
              </a:rPr>
              <a:t>measure the amount of </a:t>
            </a:r>
            <a:r>
              <a:rPr lang="en-US" sz="2000" dirty="0">
                <a:solidFill>
                  <a:srgbClr val="FF0000"/>
                </a:solidFill>
                <a:latin typeface="Times New Roman"/>
                <a:cs typeface="Times New Roman"/>
              </a:rPr>
              <a:t>potential energy </a:t>
            </a:r>
            <a:r>
              <a:rPr lang="en-US" sz="2000" dirty="0">
                <a:latin typeface="Times New Roman"/>
                <a:cs typeface="Times New Roman"/>
              </a:rPr>
              <a:t>the </a:t>
            </a:r>
            <a:r>
              <a:rPr lang="en-US" sz="2000" dirty="0">
                <a:solidFill>
                  <a:srgbClr val="FF0000"/>
                </a:solidFill>
                <a:latin typeface="Times New Roman"/>
                <a:cs typeface="Times New Roman"/>
              </a:rPr>
              <a:t>test charge has</a:t>
            </a:r>
            <a:r>
              <a:rPr lang="en-US" sz="2000" dirty="0">
                <a:latin typeface="Times New Roman"/>
                <a:cs typeface="Times New Roman"/>
              </a:rPr>
              <a:t>, but that would be </a:t>
            </a:r>
            <a:r>
              <a:rPr lang="en-US" sz="2000" dirty="0">
                <a:solidFill>
                  <a:srgbClr val="0000FF"/>
                </a:solidFill>
                <a:latin typeface="Times New Roman"/>
                <a:cs typeface="Times New Roman"/>
              </a:rPr>
              <a:t>quite limiting </a:t>
            </a:r>
            <a:r>
              <a:rPr lang="en-US" sz="2000" dirty="0">
                <a:latin typeface="Times New Roman"/>
                <a:cs typeface="Times New Roman"/>
              </a:rPr>
              <a:t>(the</a:t>
            </a:r>
          </a:p>
        </p:txBody>
      </p:sp>
      <p:sp>
        <p:nvSpPr>
          <p:cNvPr id="43" name="TextBox 42"/>
          <p:cNvSpPr txBox="1"/>
          <p:nvPr/>
        </p:nvSpPr>
        <p:spPr>
          <a:xfrm>
            <a:off x="241300" y="511688"/>
            <a:ext cx="5829300" cy="523220"/>
          </a:xfrm>
          <a:prstGeom prst="rect">
            <a:avLst/>
          </a:prstGeom>
          <a:noFill/>
        </p:spPr>
        <p:txBody>
          <a:bodyPr wrap="square" rtlCol="0">
            <a:spAutoFit/>
          </a:bodyPr>
          <a:lstStyle/>
          <a:p>
            <a:r>
              <a:rPr lang="en-US" sz="2800" dirty="0">
                <a:solidFill>
                  <a:srgbClr val="FF0000"/>
                </a:solidFill>
                <a:latin typeface="Apple Chancery"/>
                <a:cs typeface="Apple Chancery"/>
              </a:rPr>
              <a:t>Why </a:t>
            </a:r>
            <a:r>
              <a:rPr lang="en-US" sz="2000" dirty="0">
                <a:latin typeface="Times New Roman"/>
                <a:cs typeface="Times New Roman"/>
              </a:rPr>
              <a:t>will the </a:t>
            </a:r>
            <a:r>
              <a:rPr lang="en-US" sz="2000" dirty="0">
                <a:solidFill>
                  <a:srgbClr val="0000FF"/>
                </a:solidFill>
                <a:latin typeface="Times New Roman"/>
                <a:cs typeface="Times New Roman"/>
              </a:rPr>
              <a:t>test charge accelerate?  </a:t>
            </a:r>
          </a:p>
        </p:txBody>
      </p:sp>
      <p:grpSp>
        <p:nvGrpSpPr>
          <p:cNvPr id="44" name="Group 43"/>
          <p:cNvGrpSpPr/>
          <p:nvPr/>
        </p:nvGrpSpPr>
        <p:grpSpPr>
          <a:xfrm>
            <a:off x="6897449" y="1149349"/>
            <a:ext cx="368300" cy="368300"/>
            <a:chOff x="7010400" y="1295400"/>
            <a:chExt cx="368300" cy="368300"/>
          </a:xfrm>
        </p:grpSpPr>
        <p:sp>
          <p:nvSpPr>
            <p:cNvPr id="45" name="Oval 44"/>
            <p:cNvSpPr/>
            <p:nvPr/>
          </p:nvSpPr>
          <p:spPr>
            <a:xfrm>
              <a:off x="7010400" y="1295400"/>
              <a:ext cx="368300" cy="3683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5397" name="Equation" r:id="rId4" imgW="152400" imgH="177800" progId="Equation.DSMT4">
                    <p:embed/>
                  </p:oleObj>
                </mc:Choice>
                <mc:Fallback>
                  <p:oleObj name="Equation" r:id="rId4" imgW="152400" imgH="177800" progId="Equation.DSMT4">
                    <p:embed/>
                    <p:pic>
                      <p:nvPicPr>
                        <p:cNvPr id="54" name="Object 53"/>
                        <p:cNvPicPr/>
                        <p:nvPr/>
                      </p:nvPicPr>
                      <p:blipFill>
                        <a:blip r:embed="rId5"/>
                        <a:stretch>
                          <a:fillRect/>
                        </a:stretch>
                      </p:blipFill>
                      <p:spPr>
                        <a:xfrm>
                          <a:off x="7061200" y="1336675"/>
                          <a:ext cx="255587" cy="300038"/>
                        </a:xfrm>
                        <a:prstGeom prst="rect">
                          <a:avLst/>
                        </a:prstGeom>
                      </p:spPr>
                    </p:pic>
                  </p:oleObj>
                </mc:Fallback>
              </mc:AlternateContent>
            </a:graphicData>
          </a:graphic>
        </p:graphicFrame>
      </p:grpSp>
      <p:grpSp>
        <p:nvGrpSpPr>
          <p:cNvPr id="55" name="Group 54"/>
          <p:cNvGrpSpPr/>
          <p:nvPr/>
        </p:nvGrpSpPr>
        <p:grpSpPr>
          <a:xfrm>
            <a:off x="6179899" y="431799"/>
            <a:ext cx="1808163" cy="1817687"/>
            <a:chOff x="6180138" y="762000"/>
            <a:chExt cx="1808163" cy="1817687"/>
          </a:xfrm>
        </p:grpSpPr>
        <p:grpSp>
          <p:nvGrpSpPr>
            <p:cNvPr id="56" name="Group 55"/>
            <p:cNvGrpSpPr/>
            <p:nvPr/>
          </p:nvGrpSpPr>
          <p:grpSpPr>
            <a:xfrm>
              <a:off x="6180138" y="762000"/>
              <a:ext cx="1804988" cy="1803400"/>
              <a:chOff x="6180138" y="762000"/>
              <a:chExt cx="1804988" cy="1803400"/>
            </a:xfrm>
          </p:grpSpPr>
          <p:cxnSp>
            <p:nvCxnSpPr>
              <p:cNvPr id="62" name="Straight Arrow Connector 61"/>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rot="2700000">
              <a:off x="6184107" y="775493"/>
              <a:ext cx="1804988" cy="1803400"/>
              <a:chOff x="6180138" y="762000"/>
              <a:chExt cx="1804988" cy="1803400"/>
            </a:xfrm>
          </p:grpSpPr>
          <p:cxnSp>
            <p:nvCxnSpPr>
              <p:cNvPr id="58" name="Straight Arrow Connector 57"/>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p:cNvGrpSpPr/>
          <p:nvPr/>
        </p:nvGrpSpPr>
        <p:grpSpPr>
          <a:xfrm rot="1298036">
            <a:off x="6187629" y="432833"/>
            <a:ext cx="1808163" cy="1817687"/>
            <a:chOff x="6180138" y="762000"/>
            <a:chExt cx="1808163" cy="1817687"/>
          </a:xfrm>
        </p:grpSpPr>
        <p:grpSp>
          <p:nvGrpSpPr>
            <p:cNvPr id="67" name="Group 66"/>
            <p:cNvGrpSpPr/>
            <p:nvPr/>
          </p:nvGrpSpPr>
          <p:grpSpPr>
            <a:xfrm>
              <a:off x="6180138" y="762000"/>
              <a:ext cx="1804988" cy="1803400"/>
              <a:chOff x="6180138" y="762000"/>
              <a:chExt cx="1804988" cy="1803400"/>
            </a:xfrm>
          </p:grpSpPr>
          <p:cxnSp>
            <p:nvCxnSpPr>
              <p:cNvPr id="73" name="Straight Arrow Connector 7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rot="2700000">
              <a:off x="6184107" y="775493"/>
              <a:ext cx="1804988" cy="1803400"/>
              <a:chOff x="6180138" y="762000"/>
              <a:chExt cx="1804988" cy="1803400"/>
            </a:xfrm>
          </p:grpSpPr>
          <p:cxnSp>
            <p:nvCxnSpPr>
              <p:cNvPr id="69" name="Straight Arrow Connector 68"/>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78" name="Object 77"/>
          <p:cNvGraphicFramePr>
            <a:graphicFrameLocks noChangeAspect="1"/>
          </p:cNvGraphicFramePr>
          <p:nvPr>
            <p:extLst>
              <p:ext uri="{D42A27DB-BD31-4B8C-83A1-F6EECF244321}">
                <p14:modId xmlns:p14="http://schemas.microsoft.com/office/powerpoint/2010/main" val="2732651683"/>
              </p:ext>
            </p:extLst>
          </p:nvPr>
        </p:nvGraphicFramePr>
        <p:xfrm>
          <a:off x="7512261" y="1555749"/>
          <a:ext cx="211138" cy="279400"/>
        </p:xfrm>
        <a:graphic>
          <a:graphicData uri="http://schemas.openxmlformats.org/presentationml/2006/ole">
            <mc:AlternateContent xmlns:mc="http://schemas.openxmlformats.org/markup-compatibility/2006">
              <mc:Choice xmlns:v="urn:schemas-microsoft-com:vml" Requires="v">
                <p:oleObj spid="_x0000_s15398" name="Equation" r:id="rId6" imgW="127000" imgH="165100" progId="Equation.DSMT4">
                  <p:embed/>
                </p:oleObj>
              </mc:Choice>
              <mc:Fallback>
                <p:oleObj name="Equation" r:id="rId6" imgW="127000" imgH="165100" progId="Equation.DSMT4">
                  <p:embed/>
                  <p:pic>
                    <p:nvPicPr>
                      <p:cNvPr id="78" name="Object 77"/>
                      <p:cNvPicPr/>
                      <p:nvPr/>
                    </p:nvPicPr>
                    <p:blipFill>
                      <a:blip r:embed="rId7"/>
                      <a:stretch>
                        <a:fillRect/>
                      </a:stretch>
                    </p:blipFill>
                    <p:spPr>
                      <a:xfrm>
                        <a:off x="7512261" y="1555749"/>
                        <a:ext cx="211138" cy="279400"/>
                      </a:xfrm>
                      <a:prstGeom prst="rect">
                        <a:avLst/>
                      </a:prstGeom>
                    </p:spPr>
                  </p:pic>
                </p:oleObj>
              </mc:Fallback>
            </mc:AlternateContent>
          </a:graphicData>
        </a:graphic>
      </p:graphicFrame>
      <p:cxnSp>
        <p:nvCxnSpPr>
          <p:cNvPr id="9" name="Straight Arrow Connector 8"/>
          <p:cNvCxnSpPr/>
          <p:nvPr/>
        </p:nvCxnSpPr>
        <p:spPr>
          <a:xfrm>
            <a:off x="7723399" y="1749795"/>
            <a:ext cx="408132" cy="2917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10071" y="1672193"/>
            <a:ext cx="1090116" cy="738664"/>
          </a:xfrm>
          <a:prstGeom prst="rect">
            <a:avLst/>
          </a:prstGeom>
          <a:noFill/>
        </p:spPr>
        <p:txBody>
          <a:bodyPr wrap="square" rtlCol="0">
            <a:spAutoFit/>
          </a:bodyPr>
          <a:lstStyle/>
          <a:p>
            <a:r>
              <a:rPr lang="en-US" sz="1400" dirty="0">
                <a:solidFill>
                  <a:srgbClr val="FF0000"/>
                </a:solidFill>
              </a:rPr>
              <a:t>will  </a:t>
            </a:r>
          </a:p>
          <a:p>
            <a:r>
              <a:rPr lang="en-US" sz="1400" dirty="0">
                <a:solidFill>
                  <a:srgbClr val="FF0000"/>
                </a:solidFill>
              </a:rPr>
              <a:t>accelerate,</a:t>
            </a:r>
          </a:p>
          <a:p>
            <a:r>
              <a:rPr lang="en-US" sz="1400" dirty="0">
                <a:solidFill>
                  <a:srgbClr val="FF0000"/>
                </a:solidFill>
              </a:rPr>
              <a:t>has energy</a:t>
            </a:r>
          </a:p>
        </p:txBody>
      </p:sp>
      <p:sp>
        <p:nvSpPr>
          <p:cNvPr id="79" name="TextBox 78"/>
          <p:cNvSpPr txBox="1"/>
          <p:nvPr/>
        </p:nvSpPr>
        <p:spPr>
          <a:xfrm>
            <a:off x="489943" y="1013195"/>
            <a:ext cx="5580657" cy="707886"/>
          </a:xfrm>
          <a:prstGeom prst="rect">
            <a:avLst/>
          </a:prstGeom>
          <a:noFill/>
        </p:spPr>
        <p:txBody>
          <a:bodyPr wrap="square" rtlCol="0">
            <a:spAutoFit/>
          </a:bodyPr>
          <a:lstStyle/>
          <a:p>
            <a:r>
              <a:rPr lang="en-US" sz="2000" dirty="0">
                <a:solidFill>
                  <a:srgbClr val="FF0000"/>
                </a:solidFill>
                <a:latin typeface="Apple Chancery"/>
                <a:cs typeface="Apple Chancery"/>
              </a:rPr>
              <a:t>Because there </a:t>
            </a:r>
            <a:r>
              <a:rPr lang="en-US" sz="2000" dirty="0">
                <a:latin typeface="Times New Roman"/>
                <a:cs typeface="Times New Roman"/>
              </a:rPr>
              <a:t>is </a:t>
            </a:r>
            <a:r>
              <a:rPr lang="en-US" sz="2000" i="1" dirty="0">
                <a:solidFill>
                  <a:srgbClr val="FF0000"/>
                </a:solidFill>
                <a:latin typeface="Times New Roman"/>
                <a:cs typeface="Times New Roman"/>
              </a:rPr>
              <a:t>POTENTIAL ENERGY </a:t>
            </a:r>
            <a:r>
              <a:rPr lang="en-US" sz="2000" dirty="0">
                <a:solidFill>
                  <a:srgbClr val="0000FF"/>
                </a:solidFill>
                <a:latin typeface="Times New Roman"/>
                <a:cs typeface="Times New Roman"/>
              </a:rPr>
              <a:t>available to the test charge </a:t>
            </a:r>
            <a:r>
              <a:rPr lang="en-US" sz="2000" dirty="0">
                <a:latin typeface="Times New Roman"/>
                <a:cs typeface="Times New Roman"/>
              </a:rPr>
              <a:t>as it sits in the field.</a:t>
            </a:r>
          </a:p>
        </p:txBody>
      </p:sp>
      <p:sp>
        <p:nvSpPr>
          <p:cNvPr id="80" name="TextBox 79"/>
          <p:cNvSpPr txBox="1"/>
          <p:nvPr/>
        </p:nvSpPr>
        <p:spPr>
          <a:xfrm>
            <a:off x="241300" y="2557799"/>
            <a:ext cx="9283700" cy="400110"/>
          </a:xfrm>
          <a:prstGeom prst="rect">
            <a:avLst/>
          </a:prstGeom>
          <a:noFill/>
        </p:spPr>
        <p:txBody>
          <a:bodyPr wrap="square" rtlCol="0">
            <a:spAutoFit/>
          </a:bodyPr>
          <a:lstStyle/>
          <a:p>
            <a:r>
              <a:rPr lang="en-US" sz="2000" dirty="0">
                <a:latin typeface="Times New Roman"/>
                <a:cs typeface="Times New Roman"/>
              </a:rPr>
              <a:t>information would be applicable only to that particular test charge).</a:t>
            </a:r>
          </a:p>
        </p:txBody>
      </p:sp>
      <p:sp>
        <p:nvSpPr>
          <p:cNvPr id="81" name="TextBox 80"/>
          <p:cNvSpPr txBox="1"/>
          <p:nvPr/>
        </p:nvSpPr>
        <p:spPr>
          <a:xfrm>
            <a:off x="241300" y="3086952"/>
            <a:ext cx="8166100" cy="1631216"/>
          </a:xfrm>
          <a:prstGeom prst="rect">
            <a:avLst/>
          </a:prstGeom>
          <a:noFill/>
        </p:spPr>
        <p:txBody>
          <a:bodyPr wrap="square" rtlCol="0">
            <a:spAutoFit/>
          </a:bodyPr>
          <a:lstStyle/>
          <a:p>
            <a:r>
              <a:rPr lang="en-US" sz="2000" dirty="0">
                <a:solidFill>
                  <a:srgbClr val="FF0000"/>
                </a:solidFill>
                <a:latin typeface="Apple Chancery"/>
                <a:cs typeface="Apple Chancery"/>
              </a:rPr>
              <a:t>The clever thing to do </a:t>
            </a:r>
            <a:r>
              <a:rPr lang="en-US" sz="2000" dirty="0">
                <a:latin typeface="Times New Roman"/>
                <a:cs typeface="Times New Roman"/>
              </a:rPr>
              <a:t>would be to </a:t>
            </a:r>
            <a:r>
              <a:rPr lang="en-US" sz="2000" dirty="0">
                <a:solidFill>
                  <a:srgbClr val="0000FF"/>
                </a:solidFill>
                <a:latin typeface="Times New Roman"/>
                <a:cs typeface="Times New Roman"/>
              </a:rPr>
              <a:t>mimic</a:t>
            </a:r>
            <a:r>
              <a:rPr lang="en-US" sz="2000" dirty="0">
                <a:latin typeface="Times New Roman"/>
                <a:cs typeface="Times New Roman"/>
              </a:rPr>
              <a:t> what we did with </a:t>
            </a:r>
            <a:r>
              <a:rPr lang="en-US" sz="2000" i="1" dirty="0">
                <a:solidFill>
                  <a:srgbClr val="0000FF"/>
                </a:solidFill>
                <a:latin typeface="Times New Roman"/>
                <a:cs typeface="Times New Roman"/>
              </a:rPr>
              <a:t>electric fields</a:t>
            </a:r>
            <a:r>
              <a:rPr lang="en-US" sz="2000" dirty="0">
                <a:latin typeface="Times New Roman"/>
                <a:cs typeface="Times New Roman"/>
              </a:rPr>
              <a:t>.  We could </a:t>
            </a:r>
            <a:r>
              <a:rPr lang="en-US" sz="2000" dirty="0">
                <a:solidFill>
                  <a:srgbClr val="FF0000"/>
                </a:solidFill>
                <a:latin typeface="Times New Roman"/>
                <a:cs typeface="Times New Roman"/>
              </a:rPr>
              <a:t>measure</a:t>
            </a:r>
            <a:r>
              <a:rPr lang="en-US" sz="2000" dirty="0">
                <a:latin typeface="Times New Roman"/>
                <a:cs typeface="Times New Roman"/>
              </a:rPr>
              <a:t> the </a:t>
            </a:r>
            <a:r>
              <a:rPr lang="en-US" sz="2000" dirty="0">
                <a:solidFill>
                  <a:srgbClr val="0000FF"/>
                </a:solidFill>
                <a:latin typeface="Times New Roman"/>
                <a:cs typeface="Times New Roman"/>
              </a:rPr>
              <a:t>test charge’s </a:t>
            </a:r>
            <a:r>
              <a:rPr lang="en-US" sz="2000" i="1" dirty="0">
                <a:solidFill>
                  <a:srgbClr val="FF0000"/>
                </a:solidFill>
                <a:latin typeface="Times New Roman"/>
                <a:cs typeface="Times New Roman"/>
              </a:rPr>
              <a:t>potential energy </a:t>
            </a:r>
            <a:r>
              <a:rPr lang="en-US" sz="2000" dirty="0">
                <a:solidFill>
                  <a:srgbClr val="0000FF"/>
                </a:solidFill>
                <a:latin typeface="Times New Roman"/>
                <a:cs typeface="Times New Roman"/>
              </a:rPr>
              <a:t>while in the field at a particular point</a:t>
            </a:r>
            <a:r>
              <a:rPr lang="en-US" sz="2000" dirty="0">
                <a:latin typeface="Times New Roman"/>
                <a:cs typeface="Times New Roman"/>
              </a:rPr>
              <a:t>, then </a:t>
            </a:r>
            <a:r>
              <a:rPr lang="en-US" sz="2000" dirty="0">
                <a:solidFill>
                  <a:srgbClr val="FF0000"/>
                </a:solidFill>
                <a:latin typeface="Times New Roman"/>
                <a:cs typeface="Times New Roman"/>
              </a:rPr>
              <a:t>divide</a:t>
            </a:r>
            <a:r>
              <a:rPr lang="en-US" sz="2000" dirty="0">
                <a:latin typeface="Times New Roman"/>
                <a:cs typeface="Times New Roman"/>
              </a:rPr>
              <a:t> </a:t>
            </a:r>
            <a:r>
              <a:rPr lang="en-US" sz="2000" dirty="0">
                <a:solidFill>
                  <a:srgbClr val="FF0000"/>
                </a:solidFill>
                <a:latin typeface="Times New Roman"/>
                <a:cs typeface="Times New Roman"/>
              </a:rPr>
              <a:t>by</a:t>
            </a:r>
            <a:r>
              <a:rPr lang="en-US" sz="2000" dirty="0">
                <a:latin typeface="Times New Roman"/>
                <a:cs typeface="Times New Roman"/>
              </a:rPr>
              <a:t> the </a:t>
            </a:r>
            <a:r>
              <a:rPr lang="en-US" sz="2000" dirty="0">
                <a:solidFill>
                  <a:srgbClr val="0000FF"/>
                </a:solidFill>
                <a:latin typeface="Times New Roman"/>
                <a:cs typeface="Times New Roman"/>
              </a:rPr>
              <a:t>size of the test charge </a:t>
            </a:r>
            <a:r>
              <a:rPr lang="en-US" sz="2000" dirty="0">
                <a:latin typeface="Times New Roman"/>
                <a:cs typeface="Times New Roman"/>
              </a:rPr>
              <a:t>to determine how much </a:t>
            </a:r>
            <a:r>
              <a:rPr lang="en-US" sz="2000" i="1" dirty="0">
                <a:solidFill>
                  <a:srgbClr val="FF0000"/>
                </a:solidFill>
                <a:latin typeface="Times New Roman"/>
                <a:cs typeface="Times New Roman"/>
              </a:rPr>
              <a:t>POTENTIAL ENERGY PER UNIT CHARGE </a:t>
            </a:r>
            <a:r>
              <a:rPr lang="en-US" sz="2000" dirty="0">
                <a:latin typeface="Times New Roman"/>
                <a:cs typeface="Times New Roman"/>
              </a:rPr>
              <a:t>is</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AVAILABLE </a:t>
            </a:r>
            <a:r>
              <a:rPr lang="en-US" sz="2000" i="1" dirty="0">
                <a:solidFill>
                  <a:srgbClr val="0000FF"/>
                </a:solidFill>
                <a:latin typeface="Times New Roman"/>
                <a:cs typeface="Times New Roman"/>
              </a:rPr>
              <a:t>at the point </a:t>
            </a:r>
            <a:r>
              <a:rPr lang="en-US" sz="2000" dirty="0">
                <a:latin typeface="Times New Roman"/>
                <a:cs typeface="Times New Roman"/>
              </a:rPr>
              <a:t>(whether the test charge is there to feel the effect or not). </a:t>
            </a:r>
          </a:p>
        </p:txBody>
      </p:sp>
      <p:sp>
        <p:nvSpPr>
          <p:cNvPr id="82" name="TextBox 81"/>
          <p:cNvSpPr txBox="1"/>
          <p:nvPr/>
        </p:nvSpPr>
        <p:spPr>
          <a:xfrm>
            <a:off x="241299" y="4941580"/>
            <a:ext cx="8867867" cy="707886"/>
          </a:xfrm>
          <a:prstGeom prst="rect">
            <a:avLst/>
          </a:prstGeom>
          <a:noFill/>
        </p:spPr>
        <p:txBody>
          <a:bodyPr wrap="square" rtlCol="0">
            <a:spAutoFit/>
          </a:bodyPr>
          <a:lstStyle/>
          <a:p>
            <a:r>
              <a:rPr lang="en-US" sz="2000" dirty="0">
                <a:solidFill>
                  <a:srgbClr val="FF0000"/>
                </a:solidFill>
                <a:latin typeface="Apple Chancery"/>
                <a:cs typeface="Apple Chancery"/>
              </a:rPr>
              <a:t>This quantity, </a:t>
            </a:r>
            <a:r>
              <a:rPr lang="en-US" sz="2000" dirty="0">
                <a:latin typeface="Times New Roman"/>
                <a:cs typeface="Times New Roman"/>
              </a:rPr>
              <a:t>with </a:t>
            </a:r>
            <a:r>
              <a:rPr lang="en-US" sz="2000" dirty="0">
                <a:solidFill>
                  <a:srgbClr val="FF0000"/>
                </a:solidFill>
                <a:latin typeface="Times New Roman"/>
                <a:cs typeface="Times New Roman"/>
              </a:rPr>
              <a:t>units</a:t>
            </a:r>
            <a:r>
              <a:rPr lang="en-US" sz="2000" dirty="0">
                <a:latin typeface="Times New Roman"/>
                <a:cs typeface="Times New Roman"/>
              </a:rPr>
              <a:t> of </a:t>
            </a:r>
            <a:r>
              <a:rPr lang="en-US" sz="2000" i="1" dirty="0">
                <a:solidFill>
                  <a:srgbClr val="0000FF"/>
                </a:solidFill>
                <a:latin typeface="Times New Roman"/>
                <a:cs typeface="Times New Roman"/>
              </a:rPr>
              <a:t>joules per coulomb </a:t>
            </a:r>
            <a:r>
              <a:rPr lang="en-US" sz="2000" dirty="0">
                <a:latin typeface="Times New Roman"/>
                <a:cs typeface="Times New Roman"/>
              </a:rPr>
              <a:t>(or </a:t>
            </a:r>
            <a:r>
              <a:rPr lang="en-US" sz="2000" dirty="0">
                <a:solidFill>
                  <a:srgbClr val="FF0000"/>
                </a:solidFill>
                <a:latin typeface="Times New Roman"/>
                <a:cs typeface="Times New Roman"/>
              </a:rPr>
              <a:t>volts</a:t>
            </a:r>
            <a:r>
              <a:rPr lang="en-US" sz="2000" dirty="0">
                <a:latin typeface="Times New Roman"/>
                <a:cs typeface="Times New Roman"/>
              </a:rPr>
              <a:t>), is called the</a:t>
            </a:r>
            <a:r>
              <a:rPr lang="en-US" sz="2000" i="1" dirty="0">
                <a:latin typeface="Times New Roman"/>
                <a:cs typeface="Times New Roman"/>
              </a:rPr>
              <a:t> </a:t>
            </a:r>
            <a:r>
              <a:rPr lang="en-US" sz="2000" i="1" dirty="0">
                <a:solidFill>
                  <a:srgbClr val="FF0000"/>
                </a:solidFill>
                <a:latin typeface="Times New Roman"/>
                <a:cs typeface="Times New Roman"/>
              </a:rPr>
              <a:t>ABSOLUTE ELECTRIC POTENTIAL</a:t>
            </a:r>
            <a:r>
              <a:rPr lang="en-US" sz="2000" dirty="0">
                <a:latin typeface="Times New Roman"/>
                <a:cs typeface="Times New Roman"/>
              </a:rPr>
              <a:t> at the point of interest.</a:t>
            </a:r>
          </a:p>
        </p:txBody>
      </p:sp>
    </p:spTree>
    <p:extLst>
      <p:ext uri="{BB962C8B-B14F-4D97-AF65-F5344CB8AC3E}">
        <p14:creationId xmlns:p14="http://schemas.microsoft.com/office/powerpoint/2010/main" val="38452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dissolv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dissolve">
                                      <p:cBhvr>
                                        <p:cTn id="2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0" grpId="0"/>
      <p:bldP spid="81"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 y="286604"/>
            <a:ext cx="8700936" cy="6025296"/>
          </a:xfrm>
          <a:prstGeom prst="rect">
            <a:avLst/>
          </a:prstGeom>
        </p:spPr>
      </p:pic>
      <p:sp>
        <p:nvSpPr>
          <p:cNvPr id="5" name="TextBox 4"/>
          <p:cNvSpPr txBox="1"/>
          <p:nvPr/>
        </p:nvSpPr>
        <p:spPr>
          <a:xfrm>
            <a:off x="1433995" y="83989"/>
            <a:ext cx="6974509" cy="369332"/>
          </a:xfrm>
          <a:prstGeom prst="rect">
            <a:avLst/>
          </a:prstGeom>
          <a:noFill/>
        </p:spPr>
        <p:txBody>
          <a:bodyPr wrap="square" rtlCol="0">
            <a:spAutoFit/>
          </a:bodyPr>
          <a:lstStyle/>
          <a:p>
            <a:r>
              <a:rPr lang="en-US" i="1" dirty="0">
                <a:solidFill>
                  <a:schemeClr val="accent1"/>
                </a:solidFill>
              </a:rPr>
              <a:t>Fletcher’s 15.4 - the kind of thing you might see on your test</a:t>
            </a:r>
          </a:p>
        </p:txBody>
      </p:sp>
      <p:sp>
        <p:nvSpPr>
          <p:cNvPr id="6" name="TextBox 43">
            <a:extLst>
              <a:ext uri="{FF2B5EF4-FFF2-40B4-BE49-F238E27FC236}">
                <a16:creationId xmlns:a16="http://schemas.microsoft.com/office/drawing/2014/main" id="{DD10B440-F34C-2743-9E6A-56C60037D95B}"/>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Tree>
    <p:extLst>
      <p:ext uri="{BB962C8B-B14F-4D97-AF65-F5344CB8AC3E}">
        <p14:creationId xmlns:p14="http://schemas.microsoft.com/office/powerpoint/2010/main" val="31864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 answers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776" t="29234" r="782" b="18822"/>
          <a:stretch/>
        </p:blipFill>
        <p:spPr>
          <a:xfrm>
            <a:off x="6756399" y="2094089"/>
            <a:ext cx="2387601" cy="322618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26059" y="1850418"/>
                <a:ext cx="5384800" cy="554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𝑏</m:t>
                          </m:r>
                        </m:e>
                      </m:d>
                      <m:r>
                        <a:rPr lang="en-US" sz="1600" b="0" i="1" dirty="0" smtClean="0">
                          <a:solidFill>
                            <a:schemeClr val="accent1"/>
                          </a:solidFill>
                          <a:latin typeface="Cambria Math" charset="0"/>
                          <a:ea typeface="Cambria Math" charset="0"/>
                          <a:cs typeface="Cambria Math" charset="0"/>
                        </a:rPr>
                        <m:t> </m:t>
                      </m:r>
                      <m:r>
                        <a:rPr lang="en-US" sz="160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𝐸𝑑</m:t>
                      </m:r>
                      <m:r>
                        <a:rPr lang="en-US" sz="1600" b="0" i="1" dirty="0" smtClean="0">
                          <a:solidFill>
                            <a:schemeClr val="accent1"/>
                          </a:solidFill>
                          <a:latin typeface="Cambria Math" charset="0"/>
                          <a:ea typeface="Cambria Math" charset="0"/>
                          <a:cs typeface="Cambria Math" charset="0"/>
                        </a:rPr>
                        <m:t>,     </m:t>
                      </m:r>
                      <m:r>
                        <a:rPr lang="en-US" sz="1600" b="0" i="1" dirty="0" smtClean="0">
                          <a:solidFill>
                            <a:schemeClr val="accent1"/>
                          </a:solidFill>
                          <a:latin typeface="Cambria Math" charset="0"/>
                          <a:ea typeface="Cambria Math" charset="0"/>
                          <a:cs typeface="Cambria Math" charset="0"/>
                        </a:rPr>
                        <m:t>𝑑</m:t>
                      </m:r>
                      <m:r>
                        <a:rPr lang="en-US" sz="1600" b="0" i="1" dirty="0" smtClean="0">
                          <a:solidFill>
                            <a:schemeClr val="accent1"/>
                          </a:solidFill>
                          <a:latin typeface="Cambria Math" charset="0"/>
                          <a:ea typeface="Cambria Math" charset="0"/>
                          <a:cs typeface="Cambria Math" charset="0"/>
                        </a:rPr>
                        <m:t>=−</m:t>
                      </m:r>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𝑉</m:t>
                          </m:r>
                        </m:num>
                        <m:den>
                          <m:r>
                            <a:rPr lang="en-US" sz="1600" b="0" i="1" dirty="0" smtClean="0">
                              <a:solidFill>
                                <a:schemeClr val="accent1"/>
                              </a:solidFill>
                              <a:latin typeface="Cambria Math" charset="0"/>
                              <a:ea typeface="Cambria Math" charset="0"/>
                              <a:cs typeface="Cambria Math" charset="0"/>
                            </a:rPr>
                            <m:t>𝐸</m:t>
                          </m:r>
                        </m:den>
                      </m:f>
                      <m:r>
                        <a:rPr lang="en-US" sz="1600" b="0" i="1" dirty="0" smtClean="0">
                          <a:solidFill>
                            <a:schemeClr val="accent1"/>
                          </a:solidFill>
                          <a:latin typeface="Cambria Math" charset="0"/>
                          <a:ea typeface="Cambria Math" charset="0"/>
                          <a:cs typeface="Cambria Math" charset="0"/>
                        </a:rPr>
                        <m:t>=−</m:t>
                      </m:r>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320</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−340</m:t>
                          </m:r>
                          <m:r>
                            <a:rPr lang="en-US" sz="1600" b="0" i="1" dirty="0" smtClean="0">
                              <a:solidFill>
                                <a:schemeClr val="accent1"/>
                              </a:solidFill>
                              <a:latin typeface="Cambria Math" charset="0"/>
                              <a:ea typeface="Cambria Math" charset="0"/>
                              <a:cs typeface="Cambria Math" charset="0"/>
                            </a:rPr>
                            <m:t>𝑉</m:t>
                          </m:r>
                        </m:num>
                        <m:den>
                          <m:r>
                            <a:rPr lang="en-US" sz="1600" b="0" i="1" dirty="0" smtClean="0">
                              <a:solidFill>
                                <a:schemeClr val="accent1"/>
                              </a:solidFill>
                              <a:latin typeface="Cambria Math" charset="0"/>
                              <a:ea typeface="Cambria Math" charset="0"/>
                              <a:cs typeface="Cambria Math" charset="0"/>
                            </a:rPr>
                            <m:t>80</m:t>
                          </m:r>
                        </m:den>
                      </m:f>
                      <m:r>
                        <a:rPr lang="en-US" sz="1600" b="0" i="1" dirty="0" smtClean="0">
                          <a:solidFill>
                            <a:schemeClr val="accent1"/>
                          </a:solidFill>
                          <a:latin typeface="Cambria Math" charset="0"/>
                          <a:ea typeface="Cambria Math" charset="0"/>
                          <a:cs typeface="Cambria Math" charset="0"/>
                        </a:rPr>
                        <m:t>=0.25 </m:t>
                      </m:r>
                      <m:r>
                        <a:rPr lang="en-US" sz="1600" b="0" i="1" dirty="0" smtClean="0">
                          <a:solidFill>
                            <a:schemeClr val="accent1"/>
                          </a:solidFill>
                          <a:latin typeface="Cambria Math" charset="0"/>
                          <a:ea typeface="Cambria Math" charset="0"/>
                          <a:cs typeface="Cambria Math" charset="0"/>
                        </a:rPr>
                        <m:t>𝑚</m:t>
                      </m:r>
                    </m:oMath>
                  </m:oMathPara>
                </a14:m>
                <a:endParaRPr lang="en-US" sz="1600" i="1" dirty="0">
                  <a:solidFill>
                    <a:schemeClr val="accent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6059" y="1850418"/>
                <a:ext cx="5384800" cy="554960"/>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264159" y="1393543"/>
            <a:ext cx="2082800" cy="369332"/>
          </a:xfrm>
          <a:prstGeom prst="rect">
            <a:avLst/>
          </a:prstGeom>
          <a:noFill/>
        </p:spPr>
        <p:txBody>
          <a:bodyPr wrap="square" rtlCol="0">
            <a:spAutoFit/>
          </a:bodyPr>
          <a:lstStyle/>
          <a:p>
            <a:r>
              <a:rPr lang="en-US" i="1">
                <a:solidFill>
                  <a:schemeClr val="accent1"/>
                </a:solidFill>
              </a:rPr>
              <a:t>(a) Less </a:t>
            </a:r>
            <a:r>
              <a:rPr lang="en-US" i="1" dirty="0">
                <a:solidFill>
                  <a:schemeClr val="accent1"/>
                </a:solidFill>
              </a:rPr>
              <a:t>than V</a:t>
            </a:r>
            <a:r>
              <a:rPr lang="en-US" i="1" baseline="-25000" dirty="0">
                <a:solidFill>
                  <a:schemeClr val="accent1"/>
                </a:solidFill>
              </a:rPr>
              <a:t>B</a:t>
            </a:r>
            <a:endParaRPr lang="en-US" i="1" dirty="0">
              <a:solidFill>
                <a:schemeClr val="accent1"/>
              </a:solidFill>
            </a:endParaRPr>
          </a:p>
        </p:txBody>
      </p:sp>
      <mc:AlternateContent xmlns:mc="http://schemas.openxmlformats.org/markup-compatibility/2006" xmlns:a14="http://schemas.microsoft.com/office/drawing/2010/main">
        <mc:Choice Requires="a14">
          <p:sp>
            <p:nvSpPr>
              <p:cNvPr id="11" name="TextBox 10"/>
              <p:cNvSpPr txBox="1"/>
              <p:nvPr/>
            </p:nvSpPr>
            <p:spPr>
              <a:xfrm>
                <a:off x="199388" y="2450297"/>
                <a:ext cx="6276341" cy="558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𝑐</m:t>
                          </m:r>
                        </m:e>
                      </m:d>
                      <m:r>
                        <a:rPr lang="en-US" sz="160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𝐸𝑑</m:t>
                      </m:r>
                      <m:r>
                        <a:rPr lang="en-US" sz="1600" b="0" i="1" dirty="0" smtClean="0">
                          <a:solidFill>
                            <a:schemeClr val="accent1"/>
                          </a:solidFill>
                          <a:latin typeface="Cambria Math" charset="0"/>
                          <a:ea typeface="Cambria Math" charset="0"/>
                          <a:cs typeface="Cambria Math" charset="0"/>
                        </a:rPr>
                        <m:t>→   </m:t>
                      </m:r>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340 </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𝑏</m:t>
                              </m:r>
                            </m:sub>
                          </m:sSub>
                        </m:e>
                      </m:d>
                      <m:r>
                        <a:rPr lang="en-US" sz="1600" b="0" i="1" dirty="0" smtClean="0">
                          <a:solidFill>
                            <a:schemeClr val="accent1"/>
                          </a:solidFill>
                          <a:latin typeface="Cambria Math" charset="0"/>
                          <a:ea typeface="Cambria Math" charset="0"/>
                          <a:cs typeface="Cambria Math" charset="0"/>
                        </a:rPr>
                        <m:t>=−</m:t>
                      </m:r>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80</m:t>
                          </m:r>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𝑁</m:t>
                              </m:r>
                            </m:num>
                            <m:den>
                              <m:r>
                                <a:rPr lang="en-US" sz="1600" b="0" i="1" dirty="0" smtClean="0">
                                  <a:solidFill>
                                    <a:schemeClr val="accent1"/>
                                  </a:solidFill>
                                  <a:latin typeface="Cambria Math" charset="0"/>
                                  <a:ea typeface="Cambria Math" charset="0"/>
                                  <a:cs typeface="Cambria Math" charset="0"/>
                                </a:rPr>
                                <m:t>𝐶</m:t>
                              </m:r>
                            </m:den>
                          </m:f>
                        </m:e>
                      </m:d>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0.25 </m:t>
                          </m:r>
                          <m:r>
                            <a:rPr lang="en-US" sz="1600" b="0" i="1" dirty="0" smtClean="0">
                              <a:solidFill>
                                <a:schemeClr val="accent1"/>
                              </a:solidFill>
                              <a:latin typeface="Cambria Math" charset="0"/>
                              <a:ea typeface="Cambria Math" charset="0"/>
                              <a:cs typeface="Cambria Math" charset="0"/>
                            </a:rPr>
                            <m:t>𝑚</m:t>
                          </m:r>
                        </m:e>
                      </m:d>
                      <m:r>
                        <a:rPr lang="en-US" sz="1600" b="0" i="1" dirty="0" smtClean="0">
                          <a:solidFill>
                            <a:schemeClr val="accent1"/>
                          </a:solidFill>
                          <a:latin typeface="Cambria Math" charset="0"/>
                          <a:ea typeface="Cambria Math" charset="0"/>
                          <a:cs typeface="Cambria Math" charset="0"/>
                        </a:rPr>
                        <m:t>→ </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𝐵</m:t>
                          </m:r>
                        </m:sub>
                      </m:sSub>
                      <m:r>
                        <a:rPr lang="en-US" sz="1600" b="0" i="1" dirty="0" smtClean="0">
                          <a:solidFill>
                            <a:schemeClr val="accent1"/>
                          </a:solidFill>
                          <a:latin typeface="Cambria Math" charset="0"/>
                          <a:ea typeface="Cambria Math" charset="0"/>
                          <a:cs typeface="Cambria Math" charset="0"/>
                        </a:rPr>
                        <m:t>=360 </m:t>
                      </m:r>
                      <m:r>
                        <a:rPr lang="en-US" sz="1600" b="0" i="1" dirty="0" smtClean="0">
                          <a:solidFill>
                            <a:schemeClr val="accent1"/>
                          </a:solidFill>
                          <a:latin typeface="Cambria Math" charset="0"/>
                          <a:ea typeface="Cambria Math" charset="0"/>
                          <a:cs typeface="Cambria Math" charset="0"/>
                        </a:rPr>
                        <m:t>𝑉</m:t>
                      </m:r>
                    </m:oMath>
                  </m:oMathPara>
                </a14:m>
                <a:endParaRPr lang="en-US" sz="1600" i="1"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9388" y="2450297"/>
                <a:ext cx="6276341" cy="55855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4158" y="3183566"/>
                <a:ext cx="6492241" cy="5651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𝑑</m:t>
                          </m:r>
                        </m:e>
                      </m:d>
                      <m:r>
                        <a:rPr lang="en-US" sz="1600" b="0" i="1" dirty="0" smtClean="0">
                          <a:solidFill>
                            <a:schemeClr val="accent1"/>
                          </a:solidFill>
                          <a:latin typeface="Cambria Math" charset="0"/>
                          <a:ea typeface="Cambria Math" charset="0"/>
                          <a:cs typeface="Cambria Math" charset="0"/>
                        </a:rPr>
                        <m:t> </m:t>
                      </m:r>
                      <m:r>
                        <a:rPr lang="en-US" sz="1600" i="1" dirty="0" smtClean="0">
                          <a:solidFill>
                            <a:schemeClr val="accent1"/>
                          </a:solidFill>
                          <a:latin typeface="Cambria Math" charset="0"/>
                          <a:ea typeface="Cambria Math" charset="0"/>
                          <a:cs typeface="Cambria Math" charset="0"/>
                        </a:rPr>
                        <m:t>∆</m:t>
                      </m:r>
                      <m:sSub>
                        <m:sSubPr>
                          <m:ctrlPr>
                            <a:rPr lang="en-US" sz="160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𝐵𝐶</m:t>
                          </m:r>
                        </m:sub>
                      </m:sSub>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𝐸𝑑</m:t>
                      </m:r>
                      <m:r>
                        <a:rPr lang="en-US" sz="1600" b="0" i="1" dirty="0" smtClean="0">
                          <a:solidFill>
                            <a:schemeClr val="accent1"/>
                          </a:solidFill>
                          <a:latin typeface="Cambria Math" charset="0"/>
                          <a:ea typeface="Cambria Math" charset="0"/>
                          <a:cs typeface="Cambria Math" charset="0"/>
                        </a:rPr>
                        <m:t>,     </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𝐶</m:t>
                          </m:r>
                        </m:sub>
                      </m:sSub>
                      <m:r>
                        <a:rPr lang="en-US" sz="1600" b="0" i="1" dirty="0" smtClean="0">
                          <a:solidFill>
                            <a:schemeClr val="accent1"/>
                          </a:solidFill>
                          <a:latin typeface="Cambria Math" charset="0"/>
                          <a:ea typeface="Cambria Math" charset="0"/>
                          <a:cs typeface="Cambria Math" charset="0"/>
                        </a:rPr>
                        <m:t>−360 </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m:t>
                      </m:r>
                      <m:d>
                        <m:dPr>
                          <m:ctrlPr>
                            <a:rPr lang="en-US" sz="1600" b="0" i="1" dirty="0" smtClean="0">
                              <a:solidFill>
                                <a:schemeClr val="accent1"/>
                              </a:solidFill>
                              <a:latin typeface="Cambria Math" panose="02040503050406030204" pitchFamily="18" charset="0"/>
                              <a:ea typeface="Cambria Math" charset="0"/>
                              <a:cs typeface="Cambria Math" charset="0"/>
                            </a:rPr>
                          </m:ctrlPr>
                        </m:dPr>
                        <m:e>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80</m:t>
                              </m:r>
                              <m:r>
                                <a:rPr lang="en-US" sz="1600" b="0" i="1" dirty="0" smtClean="0">
                                  <a:solidFill>
                                    <a:schemeClr val="accent1"/>
                                  </a:solidFill>
                                  <a:latin typeface="Cambria Math" charset="0"/>
                                  <a:ea typeface="Cambria Math" charset="0"/>
                                  <a:cs typeface="Cambria Math" charset="0"/>
                                </a:rPr>
                                <m:t>𝑁</m:t>
                              </m:r>
                            </m:num>
                            <m:den>
                              <m:r>
                                <a:rPr lang="en-US" sz="1600" b="0" i="1" dirty="0" smtClean="0">
                                  <a:solidFill>
                                    <a:schemeClr val="accent1"/>
                                  </a:solidFill>
                                  <a:latin typeface="Cambria Math" charset="0"/>
                                  <a:ea typeface="Cambria Math" charset="0"/>
                                  <a:cs typeface="Cambria Math" charset="0"/>
                                </a:rPr>
                                <m:t>𝐶</m:t>
                              </m:r>
                            </m:den>
                          </m:f>
                        </m:e>
                      </m:d>
                      <m:d>
                        <m:dPr>
                          <m:ctrlPr>
                            <a:rPr lang="en-US" sz="1600" b="0" i="1" dirty="0" smtClean="0">
                              <a:solidFill>
                                <a:schemeClr val="accent1"/>
                              </a:solidFill>
                              <a:latin typeface="Cambria Math" panose="02040503050406030204" pitchFamily="18" charset="0"/>
                              <a:ea typeface="Cambria Math" charset="0"/>
                              <a:cs typeface="Cambria Math" charset="0"/>
                            </a:rPr>
                          </m:ctrlPr>
                        </m:dPr>
                        <m:e>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0.25</m:t>
                              </m:r>
                              <m:r>
                                <a:rPr lang="en-US" sz="1600" b="0" i="1" dirty="0" smtClean="0">
                                  <a:solidFill>
                                    <a:schemeClr val="accent1"/>
                                  </a:solidFill>
                                  <a:latin typeface="Cambria Math" charset="0"/>
                                  <a:ea typeface="Cambria Math" charset="0"/>
                                  <a:cs typeface="Cambria Math" charset="0"/>
                                </a:rPr>
                                <m:t>𝑚</m:t>
                              </m:r>
                            </m:num>
                            <m:den>
                              <m:r>
                                <a:rPr lang="en-US" sz="1600" b="0" i="1" dirty="0" smtClean="0">
                                  <a:solidFill>
                                    <a:schemeClr val="accent1"/>
                                  </a:solidFill>
                                  <a:latin typeface="Cambria Math" charset="0"/>
                                  <a:ea typeface="Cambria Math" charset="0"/>
                                  <a:cs typeface="Cambria Math" charset="0"/>
                                </a:rPr>
                                <m:t>2</m:t>
                              </m:r>
                            </m:den>
                          </m:f>
                        </m:e>
                      </m:d>
                      <m:r>
                        <a:rPr lang="en-US" sz="1600" b="0" i="1" dirty="0" smtClean="0">
                          <a:solidFill>
                            <a:schemeClr val="accent1"/>
                          </a:solidFill>
                          <a:latin typeface="Cambria Math" charset="0"/>
                          <a:ea typeface="Cambria Math" charset="0"/>
                          <a:cs typeface="Cambria Math" charset="0"/>
                        </a:rPr>
                        <m:t>→</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𝐶</m:t>
                          </m:r>
                        </m:sub>
                      </m:sSub>
                      <m:r>
                        <a:rPr lang="en-US" sz="1600" b="0" i="1" dirty="0" smtClean="0">
                          <a:solidFill>
                            <a:schemeClr val="accent1"/>
                          </a:solidFill>
                          <a:latin typeface="Cambria Math" charset="0"/>
                          <a:ea typeface="Cambria Math" charset="0"/>
                          <a:cs typeface="Cambria Math" charset="0"/>
                        </a:rPr>
                        <m:t>=350 </m:t>
                      </m:r>
                      <m:r>
                        <a:rPr lang="en-US" sz="1600" b="0" i="1" dirty="0" smtClean="0">
                          <a:solidFill>
                            <a:schemeClr val="accent1"/>
                          </a:solidFill>
                          <a:latin typeface="Cambria Math" charset="0"/>
                          <a:ea typeface="Cambria Math" charset="0"/>
                          <a:cs typeface="Cambria Math" charset="0"/>
                        </a:rPr>
                        <m:t>𝑉</m:t>
                      </m:r>
                    </m:oMath>
                  </m:oMathPara>
                </a14:m>
                <a:endParaRPr lang="en-US" sz="1600" i="1" dirty="0">
                  <a:solidFill>
                    <a:schemeClr val="accent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64158" y="3183566"/>
                <a:ext cx="6492241" cy="56515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4159" y="3913244"/>
                <a:ext cx="53848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𝑒</m:t>
                          </m:r>
                        </m:e>
                      </m:d>
                      <m:r>
                        <a:rPr lang="en-US" sz="1600" b="0" i="1" dirty="0" smtClean="0">
                          <a:solidFill>
                            <a:schemeClr val="accent1"/>
                          </a:solidFill>
                          <a:latin typeface="Cambria Math" charset="0"/>
                          <a:ea typeface="Cambria Math" charset="0"/>
                          <a:cs typeface="Cambria Math" charset="0"/>
                        </a:rPr>
                        <m:t> </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𝑈</m:t>
                          </m:r>
                        </m:e>
                        <m:sub>
                          <m:r>
                            <a:rPr lang="en-US" sz="1600" b="0" i="1" dirty="0" smtClean="0">
                              <a:solidFill>
                                <a:schemeClr val="accent1"/>
                              </a:solidFill>
                              <a:latin typeface="Cambria Math" charset="0"/>
                              <a:ea typeface="Cambria Math" charset="0"/>
                              <a:cs typeface="Cambria Math" charset="0"/>
                            </a:rPr>
                            <m:t>𝐴</m:t>
                          </m:r>
                        </m:sub>
                      </m:sSub>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𝑞</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𝐴</m:t>
                          </m:r>
                        </m:sub>
                      </m:sSub>
                      <m:r>
                        <a:rPr lang="en-US" sz="1600" b="0" i="1" dirty="0" smtClean="0">
                          <a:solidFill>
                            <a:schemeClr val="accent1"/>
                          </a:solidFill>
                          <a:latin typeface="Cambria Math" charset="0"/>
                          <a:ea typeface="Cambria Math" charset="0"/>
                          <a:cs typeface="Cambria Math" charset="0"/>
                        </a:rPr>
                        <m:t>,     </m:t>
                      </m:r>
                      <m:r>
                        <a:rPr lang="en-US" sz="1600" b="0" i="1" dirty="0" smtClean="0">
                          <a:solidFill>
                            <a:schemeClr val="accent1"/>
                          </a:solidFill>
                          <a:latin typeface="Cambria Math" charset="0"/>
                          <a:ea typeface="Cambria Math" charset="0"/>
                          <a:cs typeface="Cambria Math" charset="0"/>
                        </a:rPr>
                        <m:t>𝑈</m:t>
                      </m:r>
                      <m:r>
                        <a:rPr lang="en-US" sz="1600" b="0" i="1" dirty="0" smtClean="0">
                          <a:solidFill>
                            <a:schemeClr val="accent1"/>
                          </a:solidFill>
                          <a:latin typeface="Cambria Math" charset="0"/>
                          <a:ea typeface="Cambria Math" charset="0"/>
                          <a:cs typeface="Cambria Math" charset="0"/>
                        </a:rPr>
                        <m:t>=</m:t>
                      </m:r>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6</m:t>
                          </m:r>
                          <m:r>
                            <a:rPr lang="en-US" sz="1600" b="0" i="1" dirty="0" smtClean="0">
                              <a:solidFill>
                                <a:schemeClr val="accent1"/>
                              </a:solidFill>
                              <a:latin typeface="Cambria Math" charset="0"/>
                              <a:ea typeface="Cambria Math" charset="0"/>
                              <a:cs typeface="Cambria Math" charset="0"/>
                            </a:rPr>
                            <m:t>𝑥</m:t>
                          </m:r>
                          <m:sSup>
                            <m:sSupPr>
                              <m:ctrlPr>
                                <a:rPr lang="en-US" sz="1600" b="0" i="1" dirty="0" smtClean="0">
                                  <a:solidFill>
                                    <a:schemeClr val="accent1"/>
                                  </a:solidFill>
                                  <a:latin typeface="Cambria Math" panose="02040503050406030204" pitchFamily="18" charset="0"/>
                                  <a:ea typeface="Cambria Math" charset="0"/>
                                  <a:cs typeface="Cambria Math" charset="0"/>
                                </a:rPr>
                              </m:ctrlPr>
                            </m:sSupPr>
                            <m:e>
                              <m:r>
                                <a:rPr lang="en-US" sz="1600" b="0" i="1" dirty="0" smtClean="0">
                                  <a:solidFill>
                                    <a:schemeClr val="accent1"/>
                                  </a:solidFill>
                                  <a:latin typeface="Cambria Math" charset="0"/>
                                  <a:ea typeface="Cambria Math" charset="0"/>
                                  <a:cs typeface="Cambria Math" charset="0"/>
                                </a:rPr>
                                <m:t>10</m:t>
                              </m:r>
                            </m:e>
                            <m:sup>
                              <m:r>
                                <a:rPr lang="en-US" sz="1600" b="0" i="1" dirty="0" smtClean="0">
                                  <a:solidFill>
                                    <a:schemeClr val="accent1"/>
                                  </a:solidFill>
                                  <a:latin typeface="Cambria Math" charset="0"/>
                                  <a:ea typeface="Cambria Math" charset="0"/>
                                  <a:cs typeface="Cambria Math" charset="0"/>
                                </a:rPr>
                                <m:t>−6 </m:t>
                              </m:r>
                            </m:sup>
                          </m:sSup>
                          <m:r>
                            <a:rPr lang="en-US" sz="1600" b="0" i="1" dirty="0" smtClean="0">
                              <a:solidFill>
                                <a:schemeClr val="accent1"/>
                              </a:solidFill>
                              <a:latin typeface="Cambria Math" charset="0"/>
                              <a:ea typeface="Cambria Math" charset="0"/>
                              <a:cs typeface="Cambria Math" charset="0"/>
                            </a:rPr>
                            <m:t>𝐶</m:t>
                          </m:r>
                        </m:e>
                      </m:d>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340 </m:t>
                          </m:r>
                          <m:r>
                            <a:rPr lang="en-US" sz="1600" b="0" i="1" dirty="0" smtClean="0">
                              <a:solidFill>
                                <a:schemeClr val="accent1"/>
                              </a:solidFill>
                              <a:latin typeface="Cambria Math" charset="0"/>
                              <a:ea typeface="Cambria Math" charset="0"/>
                              <a:cs typeface="Cambria Math" charset="0"/>
                            </a:rPr>
                            <m:t>𝑉</m:t>
                          </m:r>
                        </m:e>
                      </m:d>
                      <m:r>
                        <a:rPr lang="en-US" sz="1600" b="0" i="1" dirty="0" smtClean="0">
                          <a:solidFill>
                            <a:schemeClr val="accent1"/>
                          </a:solidFill>
                          <a:latin typeface="Cambria Math" charset="0"/>
                          <a:ea typeface="Cambria Math" charset="0"/>
                          <a:cs typeface="Cambria Math" charset="0"/>
                        </a:rPr>
                        <m:t>=2.04</m:t>
                      </m:r>
                      <m:r>
                        <a:rPr lang="en-US" sz="1600" b="0" i="1" dirty="0" smtClean="0">
                          <a:solidFill>
                            <a:schemeClr val="accent1"/>
                          </a:solidFill>
                          <a:latin typeface="Cambria Math" charset="0"/>
                          <a:ea typeface="Cambria Math" charset="0"/>
                          <a:cs typeface="Cambria Math" charset="0"/>
                        </a:rPr>
                        <m:t>𝑥</m:t>
                      </m:r>
                      <m:sSup>
                        <m:sSupPr>
                          <m:ctrlPr>
                            <a:rPr lang="en-US" sz="1600" b="0" i="1" dirty="0" smtClean="0">
                              <a:solidFill>
                                <a:schemeClr val="accent1"/>
                              </a:solidFill>
                              <a:latin typeface="Cambria Math" panose="02040503050406030204" pitchFamily="18" charset="0"/>
                              <a:ea typeface="Cambria Math" charset="0"/>
                              <a:cs typeface="Cambria Math" charset="0"/>
                            </a:rPr>
                          </m:ctrlPr>
                        </m:sSupPr>
                        <m:e>
                          <m:r>
                            <a:rPr lang="en-US" sz="1600" b="0" i="1" dirty="0" smtClean="0">
                              <a:solidFill>
                                <a:schemeClr val="accent1"/>
                              </a:solidFill>
                              <a:latin typeface="Cambria Math" charset="0"/>
                              <a:ea typeface="Cambria Math" charset="0"/>
                              <a:cs typeface="Cambria Math" charset="0"/>
                            </a:rPr>
                            <m:t>10</m:t>
                          </m:r>
                        </m:e>
                        <m:sup>
                          <m:r>
                            <a:rPr lang="en-US" sz="1600" b="0" i="1" dirty="0" smtClean="0">
                              <a:solidFill>
                                <a:schemeClr val="accent1"/>
                              </a:solidFill>
                              <a:latin typeface="Cambria Math" charset="0"/>
                              <a:ea typeface="Cambria Math" charset="0"/>
                              <a:cs typeface="Cambria Math" charset="0"/>
                            </a:rPr>
                            <m:t>−3 </m:t>
                          </m:r>
                        </m:sup>
                      </m:sSup>
                      <m:r>
                        <a:rPr lang="en-US" sz="1600" b="0" i="1" dirty="0" smtClean="0">
                          <a:solidFill>
                            <a:schemeClr val="accent1"/>
                          </a:solidFill>
                          <a:latin typeface="Cambria Math" charset="0"/>
                          <a:ea typeface="Cambria Math" charset="0"/>
                          <a:cs typeface="Cambria Math" charset="0"/>
                        </a:rPr>
                        <m:t>𝐽</m:t>
                      </m:r>
                    </m:oMath>
                  </m:oMathPara>
                </a14:m>
                <a:endParaRPr lang="en-US" sz="1600" i="1" dirty="0">
                  <a:solidFill>
                    <a:schemeClr val="accent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4159" y="3913244"/>
                <a:ext cx="5384800" cy="338554"/>
              </a:xfrm>
              <a:prstGeom prst="rect">
                <a:avLst/>
              </a:prstGeom>
              <a:blipFill rotWithShape="0">
                <a:blip r:embed="rId6"/>
                <a:stretch>
                  <a:fillRect t="-90909" b="-1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9552" y="4426516"/>
                <a:ext cx="5384800" cy="594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𝑓</m:t>
                          </m:r>
                        </m:e>
                      </m:d>
                      <m:f>
                        <m:fPr>
                          <m:ctrlPr>
                            <a:rPr lang="en-US" sz="1600" b="0" i="1" dirty="0" smtClean="0">
                              <a:solidFill>
                                <a:schemeClr val="accent1"/>
                              </a:solidFill>
                              <a:latin typeface="Cambria Math" panose="02040503050406030204" pitchFamily="18" charset="0"/>
                              <a:ea typeface="Cambria Math" charset="0"/>
                              <a:cs typeface="Cambria Math" charset="0"/>
                            </a:rPr>
                          </m:ctrlPr>
                        </m:fPr>
                        <m:num>
                          <m:r>
                            <a:rPr lang="en-US" sz="1600" b="0" i="1" dirty="0" smtClean="0">
                              <a:solidFill>
                                <a:schemeClr val="accent1"/>
                              </a:solidFill>
                              <a:latin typeface="Cambria Math" charset="0"/>
                              <a:ea typeface="Cambria Math" charset="0"/>
                              <a:cs typeface="Cambria Math" charset="0"/>
                            </a:rPr>
                            <m:t>𝑊</m:t>
                          </m:r>
                        </m:num>
                        <m:den>
                          <m:r>
                            <a:rPr lang="en-US" sz="1600" b="0" i="1" dirty="0" smtClean="0">
                              <a:solidFill>
                                <a:schemeClr val="accent1"/>
                              </a:solidFill>
                              <a:latin typeface="Cambria Math" charset="0"/>
                              <a:ea typeface="Cambria Math" charset="0"/>
                              <a:cs typeface="Cambria Math" charset="0"/>
                            </a:rPr>
                            <m:t>𝑞</m:t>
                          </m:r>
                        </m:den>
                      </m:f>
                      <m:r>
                        <a:rPr lang="en-US" sz="1600" b="0" i="1" dirty="0" smtClean="0">
                          <a:solidFill>
                            <a:schemeClr val="accent1"/>
                          </a:solidFill>
                          <a:latin typeface="Cambria Math" charset="0"/>
                          <a:ea typeface="Cambria Math" charset="0"/>
                          <a:cs typeface="Cambria Math" charset="0"/>
                        </a:rPr>
                        <m:t>=−∆</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𝐴𝐸</m:t>
                          </m:r>
                        </m:sub>
                      </m:sSub>
                      <m:r>
                        <a:rPr lang="en-US" sz="1600" b="0" i="1" dirty="0" smtClean="0">
                          <a:solidFill>
                            <a:schemeClr val="accent1"/>
                          </a:solidFill>
                          <a:latin typeface="Cambria Math" charset="0"/>
                          <a:ea typeface="Cambria Math" charset="0"/>
                          <a:cs typeface="Cambria Math" charset="0"/>
                        </a:rPr>
                        <m:t>=−</m:t>
                      </m:r>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320</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 −340 </m:t>
                          </m:r>
                          <m:r>
                            <a:rPr lang="en-US" sz="1600" b="0" i="1" dirty="0" smtClean="0">
                              <a:solidFill>
                                <a:schemeClr val="accent1"/>
                              </a:solidFill>
                              <a:latin typeface="Cambria Math" charset="0"/>
                              <a:ea typeface="Cambria Math" charset="0"/>
                              <a:cs typeface="Cambria Math" charset="0"/>
                            </a:rPr>
                            <m:t>𝑉</m:t>
                          </m:r>
                        </m:e>
                      </m:d>
                      <m:r>
                        <a:rPr lang="en-US" sz="1600" b="0" i="1" dirty="0" smtClean="0">
                          <a:solidFill>
                            <a:schemeClr val="accent1"/>
                          </a:solidFill>
                          <a:latin typeface="Cambria Math" charset="0"/>
                          <a:ea typeface="Cambria Math" charset="0"/>
                          <a:cs typeface="Cambria Math" charset="0"/>
                        </a:rPr>
                        <m:t>=20 </m:t>
                      </m:r>
                      <m:r>
                        <a:rPr lang="en-US" sz="1600" b="0" i="1" dirty="0" smtClean="0">
                          <a:solidFill>
                            <a:schemeClr val="accent1"/>
                          </a:solidFill>
                          <a:latin typeface="Cambria Math" charset="0"/>
                          <a:ea typeface="Cambria Math" charset="0"/>
                          <a:cs typeface="Cambria Math" charset="0"/>
                        </a:rPr>
                        <m:t>𝐽</m:t>
                      </m:r>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𝐶</m:t>
                      </m:r>
                    </m:oMath>
                  </m:oMathPara>
                </a14:m>
                <a:endParaRPr lang="en-US" sz="1600" i="1"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9552" y="4426516"/>
                <a:ext cx="5384800" cy="59484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101" y="5196077"/>
                <a:ext cx="70510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𝑔</m:t>
                          </m:r>
                        </m:e>
                      </m:d>
                      <m:r>
                        <a:rPr lang="en-US" sz="1600" b="0" i="1" dirty="0" smtClean="0">
                          <a:solidFill>
                            <a:schemeClr val="accent1"/>
                          </a:solidFill>
                          <a:latin typeface="Cambria Math" charset="0"/>
                          <a:ea typeface="Cambria Math" charset="0"/>
                          <a:cs typeface="Cambria Math" charset="0"/>
                        </a:rPr>
                        <m:t> </m:t>
                      </m:r>
                      <m:r>
                        <a:rPr lang="en-US" sz="1600" b="0" i="1" dirty="0" smtClean="0">
                          <a:solidFill>
                            <a:schemeClr val="accent1"/>
                          </a:solidFill>
                          <a:latin typeface="Cambria Math" charset="0"/>
                          <a:ea typeface="Cambria Math" charset="0"/>
                          <a:cs typeface="Cambria Math" charset="0"/>
                        </a:rPr>
                        <m:t>𝑊</m:t>
                      </m:r>
                      <m:r>
                        <a:rPr lang="en-US" sz="1600" b="0" i="1" dirty="0" smtClean="0">
                          <a:solidFill>
                            <a:schemeClr val="accent1"/>
                          </a:solidFill>
                          <a:latin typeface="Cambria Math" charset="0"/>
                          <a:ea typeface="Cambria Math" charset="0"/>
                          <a:cs typeface="Cambria Math" charset="0"/>
                        </a:rPr>
                        <m:t>=−</m:t>
                      </m:r>
                      <m:r>
                        <a:rPr lang="en-US" sz="1600" b="0" i="1" dirty="0" smtClean="0">
                          <a:solidFill>
                            <a:schemeClr val="accent1"/>
                          </a:solidFill>
                          <a:latin typeface="Cambria Math" charset="0"/>
                          <a:ea typeface="Cambria Math" charset="0"/>
                          <a:cs typeface="Cambria Math" charset="0"/>
                        </a:rPr>
                        <m:t>𝑞</m:t>
                      </m:r>
                      <m:r>
                        <a:rPr lang="en-US" sz="1600" b="0" i="1" dirty="0" smtClean="0">
                          <a:solidFill>
                            <a:schemeClr val="accent1"/>
                          </a:solidFill>
                          <a:latin typeface="Cambria Math" charset="0"/>
                          <a:ea typeface="Cambria Math" charset="0"/>
                          <a:cs typeface="Cambria Math" charset="0"/>
                        </a:rPr>
                        <m:t>∆</m:t>
                      </m:r>
                      <m:sSub>
                        <m:sSubPr>
                          <m:ctrlPr>
                            <a:rPr lang="en-US" sz="1600" b="0" i="1" dirty="0" smtClean="0">
                              <a:solidFill>
                                <a:schemeClr val="accent1"/>
                              </a:solidFill>
                              <a:latin typeface="Cambria Math" panose="02040503050406030204" pitchFamily="18" charset="0"/>
                              <a:ea typeface="Cambria Math" charset="0"/>
                              <a:cs typeface="Cambria Math" charset="0"/>
                            </a:rPr>
                          </m:ctrlPr>
                        </m:sSubPr>
                        <m:e>
                          <m:r>
                            <a:rPr lang="en-US" sz="1600" b="0" i="1" dirty="0" smtClean="0">
                              <a:solidFill>
                                <a:schemeClr val="accent1"/>
                              </a:solidFill>
                              <a:latin typeface="Cambria Math" charset="0"/>
                              <a:ea typeface="Cambria Math" charset="0"/>
                              <a:cs typeface="Cambria Math" charset="0"/>
                            </a:rPr>
                            <m:t>𝑉</m:t>
                          </m:r>
                        </m:e>
                        <m:sub>
                          <m:r>
                            <a:rPr lang="en-US" sz="1600" b="0" i="1" dirty="0" smtClean="0">
                              <a:solidFill>
                                <a:schemeClr val="accent1"/>
                              </a:solidFill>
                              <a:latin typeface="Cambria Math" charset="0"/>
                              <a:ea typeface="Cambria Math" charset="0"/>
                              <a:cs typeface="Cambria Math" charset="0"/>
                            </a:rPr>
                            <m:t>𝐴𝐵</m:t>
                          </m:r>
                        </m:sub>
                      </m:sSub>
                      <m:r>
                        <a:rPr lang="en-US" sz="1600" b="0" i="1" dirty="0" smtClean="0">
                          <a:solidFill>
                            <a:schemeClr val="accent1"/>
                          </a:solidFill>
                          <a:latin typeface="Cambria Math" charset="0"/>
                          <a:ea typeface="Cambria Math" charset="0"/>
                          <a:cs typeface="Cambria Math" charset="0"/>
                        </a:rPr>
                        <m:t>    </m:t>
                      </m:r>
                      <m:r>
                        <a:rPr lang="en-US" sz="1600" b="0" i="1" dirty="0" smtClean="0">
                          <a:solidFill>
                            <a:schemeClr val="accent1"/>
                          </a:solidFill>
                          <a:latin typeface="Cambria Math" charset="0"/>
                          <a:ea typeface="Cambria Math" charset="0"/>
                          <a:cs typeface="Cambria Math" charset="0"/>
                        </a:rPr>
                        <m:t>𝑊</m:t>
                      </m:r>
                      <m:r>
                        <a:rPr lang="en-US" sz="1600" b="0" i="1" dirty="0" smtClean="0">
                          <a:solidFill>
                            <a:schemeClr val="accent1"/>
                          </a:solidFill>
                          <a:latin typeface="Cambria Math" charset="0"/>
                          <a:ea typeface="Cambria Math" charset="0"/>
                          <a:cs typeface="Cambria Math" charset="0"/>
                        </a:rPr>
                        <m:t>=−</m:t>
                      </m:r>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6</m:t>
                          </m:r>
                          <m:r>
                            <a:rPr lang="en-US" sz="1600" b="0" i="1" dirty="0" smtClean="0">
                              <a:solidFill>
                                <a:schemeClr val="accent1"/>
                              </a:solidFill>
                              <a:latin typeface="Cambria Math" charset="0"/>
                              <a:ea typeface="Cambria Math" charset="0"/>
                              <a:cs typeface="Cambria Math" charset="0"/>
                            </a:rPr>
                            <m:t>𝑥</m:t>
                          </m:r>
                          <m:sSup>
                            <m:sSupPr>
                              <m:ctrlPr>
                                <a:rPr lang="en-US" sz="1600" b="0" i="1" dirty="0" smtClean="0">
                                  <a:solidFill>
                                    <a:schemeClr val="accent1"/>
                                  </a:solidFill>
                                  <a:latin typeface="Cambria Math" panose="02040503050406030204" pitchFamily="18" charset="0"/>
                                  <a:ea typeface="Cambria Math" charset="0"/>
                                  <a:cs typeface="Cambria Math" charset="0"/>
                                </a:rPr>
                              </m:ctrlPr>
                            </m:sSupPr>
                            <m:e>
                              <m:r>
                                <a:rPr lang="en-US" sz="1600" b="0" i="1" dirty="0" smtClean="0">
                                  <a:solidFill>
                                    <a:schemeClr val="accent1"/>
                                  </a:solidFill>
                                  <a:latin typeface="Cambria Math" charset="0"/>
                                  <a:ea typeface="Cambria Math" charset="0"/>
                                  <a:cs typeface="Cambria Math" charset="0"/>
                                </a:rPr>
                                <m:t>10</m:t>
                              </m:r>
                            </m:e>
                            <m:sup>
                              <m:r>
                                <a:rPr lang="en-US" sz="1600" b="0" i="1" dirty="0" smtClean="0">
                                  <a:solidFill>
                                    <a:schemeClr val="accent1"/>
                                  </a:solidFill>
                                  <a:latin typeface="Cambria Math" charset="0"/>
                                  <a:ea typeface="Cambria Math" charset="0"/>
                                  <a:cs typeface="Cambria Math" charset="0"/>
                                </a:rPr>
                                <m:t>−6</m:t>
                              </m:r>
                            </m:sup>
                          </m:sSup>
                          <m:r>
                            <a:rPr lang="en-US" sz="1600" b="0" i="1" dirty="0" smtClean="0">
                              <a:solidFill>
                                <a:schemeClr val="accent1"/>
                              </a:solidFill>
                              <a:latin typeface="Cambria Math" charset="0"/>
                              <a:ea typeface="Cambria Math" charset="0"/>
                              <a:cs typeface="Cambria Math" charset="0"/>
                            </a:rPr>
                            <m:t>𝐶</m:t>
                          </m:r>
                        </m:e>
                      </m:d>
                      <m:d>
                        <m:dPr>
                          <m:ctrlPr>
                            <a:rPr lang="en-US" sz="1600" b="0" i="1" dirty="0" smtClean="0">
                              <a:solidFill>
                                <a:schemeClr val="accent1"/>
                              </a:solidFill>
                              <a:latin typeface="Cambria Math" panose="02040503050406030204" pitchFamily="18" charset="0"/>
                              <a:ea typeface="Cambria Math" charset="0"/>
                              <a:cs typeface="Cambria Math" charset="0"/>
                            </a:rPr>
                          </m:ctrlPr>
                        </m:dPr>
                        <m:e>
                          <m:r>
                            <a:rPr lang="en-US" sz="1600" b="0" i="1" dirty="0" smtClean="0">
                              <a:solidFill>
                                <a:schemeClr val="accent1"/>
                              </a:solidFill>
                              <a:latin typeface="Cambria Math" charset="0"/>
                              <a:ea typeface="Cambria Math" charset="0"/>
                              <a:cs typeface="Cambria Math" charset="0"/>
                            </a:rPr>
                            <m:t>369</m:t>
                          </m:r>
                          <m:r>
                            <a:rPr lang="en-US" sz="1600" b="0" i="1" dirty="0" smtClean="0">
                              <a:solidFill>
                                <a:schemeClr val="accent1"/>
                              </a:solidFill>
                              <a:latin typeface="Cambria Math" charset="0"/>
                              <a:ea typeface="Cambria Math" charset="0"/>
                              <a:cs typeface="Cambria Math" charset="0"/>
                            </a:rPr>
                            <m:t>𝑉</m:t>
                          </m:r>
                          <m:r>
                            <a:rPr lang="en-US" sz="1600" b="0" i="1" dirty="0" smtClean="0">
                              <a:solidFill>
                                <a:schemeClr val="accent1"/>
                              </a:solidFill>
                              <a:latin typeface="Cambria Math" charset="0"/>
                              <a:ea typeface="Cambria Math" charset="0"/>
                              <a:cs typeface="Cambria Math" charset="0"/>
                            </a:rPr>
                            <m:t>−340</m:t>
                          </m:r>
                          <m:r>
                            <a:rPr lang="en-US" sz="1600" b="0" i="1" dirty="0" smtClean="0">
                              <a:solidFill>
                                <a:schemeClr val="accent1"/>
                              </a:solidFill>
                              <a:latin typeface="Cambria Math" charset="0"/>
                              <a:ea typeface="Cambria Math" charset="0"/>
                              <a:cs typeface="Cambria Math" charset="0"/>
                            </a:rPr>
                            <m:t>𝑉</m:t>
                          </m:r>
                        </m:e>
                      </m:d>
                      <m:r>
                        <a:rPr lang="en-US" sz="1600" b="0" i="1" dirty="0" smtClean="0">
                          <a:solidFill>
                            <a:schemeClr val="accent1"/>
                          </a:solidFill>
                          <a:latin typeface="Cambria Math" charset="0"/>
                          <a:ea typeface="Cambria Math" charset="0"/>
                          <a:cs typeface="Cambria Math" charset="0"/>
                        </a:rPr>
                        <m:t>=−1.2</m:t>
                      </m:r>
                      <m:r>
                        <a:rPr lang="en-US" sz="1600" b="0" i="1" dirty="0" smtClean="0">
                          <a:solidFill>
                            <a:schemeClr val="accent1"/>
                          </a:solidFill>
                          <a:latin typeface="Cambria Math" charset="0"/>
                          <a:ea typeface="Cambria Math" charset="0"/>
                          <a:cs typeface="Cambria Math" charset="0"/>
                        </a:rPr>
                        <m:t>𝑥</m:t>
                      </m:r>
                      <m:sSup>
                        <m:sSupPr>
                          <m:ctrlPr>
                            <a:rPr lang="en-US" sz="1600" b="0" i="1" dirty="0" smtClean="0">
                              <a:solidFill>
                                <a:schemeClr val="accent1"/>
                              </a:solidFill>
                              <a:latin typeface="Cambria Math" panose="02040503050406030204" pitchFamily="18" charset="0"/>
                              <a:ea typeface="Cambria Math" charset="0"/>
                              <a:cs typeface="Cambria Math" charset="0"/>
                            </a:rPr>
                          </m:ctrlPr>
                        </m:sSupPr>
                        <m:e>
                          <m:r>
                            <a:rPr lang="en-US" sz="1600" b="0" i="1" dirty="0" smtClean="0">
                              <a:solidFill>
                                <a:schemeClr val="accent1"/>
                              </a:solidFill>
                              <a:latin typeface="Cambria Math" charset="0"/>
                              <a:ea typeface="Cambria Math" charset="0"/>
                              <a:cs typeface="Cambria Math" charset="0"/>
                            </a:rPr>
                            <m:t>10</m:t>
                          </m:r>
                        </m:e>
                        <m:sup>
                          <m:r>
                            <a:rPr lang="en-US" sz="1600" b="0" i="1" dirty="0" smtClean="0">
                              <a:solidFill>
                                <a:schemeClr val="accent1"/>
                              </a:solidFill>
                              <a:latin typeface="Cambria Math" charset="0"/>
                              <a:ea typeface="Cambria Math" charset="0"/>
                              <a:cs typeface="Cambria Math" charset="0"/>
                            </a:rPr>
                            <m:t>−4</m:t>
                          </m:r>
                        </m:sup>
                      </m:sSup>
                      <m:r>
                        <a:rPr lang="en-US" sz="1600" b="0" i="1" dirty="0" smtClean="0">
                          <a:solidFill>
                            <a:schemeClr val="accent1"/>
                          </a:solidFill>
                          <a:latin typeface="Cambria Math" charset="0"/>
                          <a:ea typeface="Cambria Math" charset="0"/>
                          <a:cs typeface="Cambria Math" charset="0"/>
                        </a:rPr>
                        <m:t> </m:t>
                      </m:r>
                      <m:r>
                        <a:rPr lang="en-US" sz="1600" b="0" i="1" dirty="0" smtClean="0">
                          <a:solidFill>
                            <a:schemeClr val="accent1"/>
                          </a:solidFill>
                          <a:latin typeface="Cambria Math" charset="0"/>
                          <a:ea typeface="Cambria Math" charset="0"/>
                          <a:cs typeface="Cambria Math" charset="0"/>
                        </a:rPr>
                        <m:t>𝐽</m:t>
                      </m:r>
                    </m:oMath>
                  </m:oMathPara>
                </a14:m>
                <a:endParaRPr lang="en-US" sz="1600" i="1" dirty="0">
                  <a:solidFill>
                    <a:schemeClr val="accent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8101" y="5196077"/>
                <a:ext cx="7051041" cy="338554"/>
              </a:xfrm>
              <a:prstGeom prst="rect">
                <a:avLst/>
              </a:prstGeom>
              <a:blipFill rotWithShape="0">
                <a:blip r:embed="rId8"/>
                <a:stretch>
                  <a:fillRect t="-87500" b="-1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00048" y="5622819"/>
                <a:ext cx="8070852" cy="646331"/>
              </a:xfrm>
              <a:prstGeom prst="rect">
                <a:avLst/>
              </a:prstGeom>
              <a:noFill/>
            </p:spPr>
            <p:txBody>
              <a:bodyPr wrap="square" rtlCol="0">
                <a:spAutoFit/>
              </a:bodyPr>
              <a:lstStyle/>
              <a:p>
                <a:r>
                  <a:rPr lang="en-US" i="1" dirty="0">
                    <a:solidFill>
                      <a:schemeClr val="accent1"/>
                    </a:solidFill>
                  </a:rPr>
                  <a:t>(h) (</a:t>
                </a:r>
                <a:r>
                  <a:rPr lang="en-US" i="1" dirty="0" err="1">
                    <a:solidFill>
                      <a:schemeClr val="accent1"/>
                    </a:solidFill>
                  </a:rPr>
                  <a:t>i</a:t>
                </a:r>
                <a:r>
                  <a:rPr lang="en-US" i="1" dirty="0">
                    <a:solidFill>
                      <a:schemeClr val="accent1"/>
                    </a:solidFill>
                  </a:rPr>
                  <a:t>) Field would reverse direction (lines go from </a:t>
                </a:r>
                <a:r>
                  <a:rPr lang="en-US" i="1" dirty="0" err="1">
                    <a:solidFill>
                      <a:schemeClr val="accent1"/>
                    </a:solidFill>
                  </a:rPr>
                  <a:t>high</a:t>
                </a:r>
                <a:r>
                  <a:rPr lang="en-US" i="1" dirty="0" err="1">
                    <a:solidFill>
                      <a:schemeClr val="accent1"/>
                    </a:solidFill>
                    <a:sym typeface="Wingdings"/>
                  </a:rPr>
                  <a:t>low</a:t>
                </a:r>
                <a:r>
                  <a:rPr lang="en-US" i="1" dirty="0">
                    <a:solidFill>
                      <a:schemeClr val="accent1"/>
                    </a:solidFill>
                    <a:sym typeface="Wingdings"/>
                  </a:rPr>
                  <a:t> voltage</a:t>
                </a:r>
              </a:p>
              <a:p>
                <a:r>
                  <a:rPr lang="en-US" i="1" dirty="0">
                    <a:solidFill>
                      <a:schemeClr val="accent1"/>
                    </a:solidFill>
                    <a:sym typeface="Wingdings"/>
                  </a:rPr>
                  <a:t>     (ii) </a:t>
                </a:r>
                <a14:m>
                  <m:oMath xmlns:m="http://schemas.openxmlformats.org/officeDocument/2006/math">
                    <m:r>
                      <a:rPr lang="en-US" i="1" smtClean="0">
                        <a:solidFill>
                          <a:schemeClr val="accent1"/>
                        </a:solidFill>
                        <a:latin typeface="Cambria Math" charset="0"/>
                        <a:ea typeface="Cambria Math" charset="0"/>
                        <a:cs typeface="Cambria Math" charset="0"/>
                        <a:sym typeface="Wingdings"/>
                      </a:rPr>
                      <m:t>∆</m:t>
                    </m:r>
                    <m:r>
                      <a:rPr lang="en-US" b="0" i="1" smtClean="0">
                        <a:solidFill>
                          <a:schemeClr val="accent1"/>
                        </a:solidFill>
                        <a:latin typeface="Cambria Math" charset="0"/>
                        <a:ea typeface="Cambria Math" charset="0"/>
                        <a:cs typeface="Cambria Math" charset="0"/>
                        <a:sym typeface="Wingdings"/>
                      </a:rPr>
                      <m:t>𝑉</m:t>
                    </m:r>
                    <m:r>
                      <a:rPr lang="en-US" b="0" i="1" smtClean="0">
                        <a:solidFill>
                          <a:schemeClr val="accent1"/>
                        </a:solidFill>
                        <a:latin typeface="Cambria Math" charset="0"/>
                        <a:ea typeface="Cambria Math" charset="0"/>
                        <a:cs typeface="Cambria Math" charset="0"/>
                        <a:sym typeface="Wingdings"/>
                      </a:rPr>
                      <m:t>=−</m:t>
                    </m:r>
                    <m:r>
                      <a:rPr lang="en-US" b="0" i="1" smtClean="0">
                        <a:solidFill>
                          <a:schemeClr val="accent1"/>
                        </a:solidFill>
                        <a:latin typeface="Cambria Math" charset="0"/>
                        <a:ea typeface="Cambria Math" charset="0"/>
                        <a:cs typeface="Cambria Math" charset="0"/>
                        <a:sym typeface="Wingdings"/>
                      </a:rPr>
                      <m:t>𝐸𝑑𝑐𝑜𝑠</m:t>
                    </m:r>
                    <m:r>
                      <a:rPr lang="en-US" b="0" i="1" smtClean="0">
                        <a:solidFill>
                          <a:schemeClr val="accent1"/>
                        </a:solidFill>
                        <a:latin typeface="Cambria Math" charset="0"/>
                        <a:ea typeface="Cambria Math" charset="0"/>
                        <a:cs typeface="Cambria Math" charset="0"/>
                        <a:sym typeface="Wingdings"/>
                      </a:rPr>
                      <m:t>𝜃</m:t>
                    </m:r>
                    <m:r>
                      <a:rPr lang="en-US" b="0" i="1" smtClean="0">
                        <a:solidFill>
                          <a:schemeClr val="accent1"/>
                        </a:solidFill>
                        <a:latin typeface="Cambria Math" charset="0"/>
                        <a:ea typeface="Cambria Math" charset="0"/>
                        <a:cs typeface="Cambria Math" charset="0"/>
                        <a:sym typeface="Wingdings"/>
                      </a:rPr>
                      <m:t>,           </m:t>
                    </m:r>
                    <m:d>
                      <m:dPr>
                        <m:ctrlPr>
                          <a:rPr lang="en-US" b="0" i="1" smtClean="0">
                            <a:solidFill>
                              <a:schemeClr val="accent1"/>
                            </a:solidFill>
                            <a:latin typeface="Cambria Math" panose="02040503050406030204" pitchFamily="18" charset="0"/>
                            <a:ea typeface="Cambria Math" charset="0"/>
                            <a:cs typeface="Cambria Math" charset="0"/>
                            <a:sym typeface="Wingdings"/>
                          </a:rPr>
                        </m:ctrlPr>
                      </m:dPr>
                      <m:e>
                        <m:r>
                          <a:rPr lang="en-US" b="0" i="1" smtClean="0">
                            <a:solidFill>
                              <a:schemeClr val="accent1"/>
                            </a:solidFill>
                            <a:latin typeface="Cambria Math" charset="0"/>
                            <a:ea typeface="Cambria Math" charset="0"/>
                            <a:cs typeface="Cambria Math" charset="0"/>
                            <a:sym typeface="Wingdings"/>
                          </a:rPr>
                          <m:t>290</m:t>
                        </m:r>
                        <m:r>
                          <a:rPr lang="en-US" b="0" i="1" smtClean="0">
                            <a:solidFill>
                              <a:schemeClr val="accent1"/>
                            </a:solidFill>
                            <a:latin typeface="Cambria Math" charset="0"/>
                            <a:ea typeface="Cambria Math" charset="0"/>
                            <a:cs typeface="Cambria Math" charset="0"/>
                            <a:sym typeface="Wingdings"/>
                          </a:rPr>
                          <m:t>𝑉</m:t>
                        </m:r>
                        <m:r>
                          <a:rPr lang="en-US" b="0" i="1" smtClean="0">
                            <a:solidFill>
                              <a:schemeClr val="accent1"/>
                            </a:solidFill>
                            <a:latin typeface="Cambria Math" charset="0"/>
                            <a:ea typeface="Cambria Math" charset="0"/>
                            <a:cs typeface="Cambria Math" charset="0"/>
                            <a:sym typeface="Wingdings"/>
                          </a:rPr>
                          <m:t>−340</m:t>
                        </m:r>
                        <m:r>
                          <a:rPr lang="en-US" b="0" i="1" smtClean="0">
                            <a:solidFill>
                              <a:schemeClr val="accent1"/>
                            </a:solidFill>
                            <a:latin typeface="Cambria Math" charset="0"/>
                            <a:ea typeface="Cambria Math" charset="0"/>
                            <a:cs typeface="Cambria Math" charset="0"/>
                            <a:sym typeface="Wingdings"/>
                          </a:rPr>
                          <m:t>𝑉</m:t>
                        </m:r>
                      </m:e>
                    </m:d>
                    <m:r>
                      <a:rPr lang="en-US" b="0" i="1" smtClean="0">
                        <a:solidFill>
                          <a:schemeClr val="accent1"/>
                        </a:solidFill>
                        <a:latin typeface="Cambria Math" charset="0"/>
                        <a:ea typeface="Cambria Math" charset="0"/>
                        <a:cs typeface="Cambria Math" charset="0"/>
                        <a:sym typeface="Wingdings"/>
                      </a:rPr>
                      <m:t>=−</m:t>
                    </m:r>
                    <m:r>
                      <a:rPr lang="en-US" b="0" i="1" smtClean="0">
                        <a:solidFill>
                          <a:schemeClr val="accent1"/>
                        </a:solidFill>
                        <a:latin typeface="Cambria Math" charset="0"/>
                        <a:ea typeface="Cambria Math" charset="0"/>
                        <a:cs typeface="Cambria Math" charset="0"/>
                        <a:sym typeface="Wingdings"/>
                      </a:rPr>
                      <m:t>𝐸</m:t>
                    </m:r>
                    <m:d>
                      <m:dPr>
                        <m:ctrlPr>
                          <a:rPr lang="en-US" b="0" i="1" smtClean="0">
                            <a:solidFill>
                              <a:schemeClr val="accent1"/>
                            </a:solidFill>
                            <a:latin typeface="Cambria Math" panose="02040503050406030204" pitchFamily="18" charset="0"/>
                            <a:ea typeface="Cambria Math" charset="0"/>
                            <a:cs typeface="Cambria Math" charset="0"/>
                            <a:sym typeface="Wingdings"/>
                          </a:rPr>
                        </m:ctrlPr>
                      </m:dPr>
                      <m:e>
                        <m:r>
                          <a:rPr lang="en-US" b="0" i="1" smtClean="0">
                            <a:solidFill>
                              <a:schemeClr val="accent1"/>
                            </a:solidFill>
                            <a:latin typeface="Cambria Math" charset="0"/>
                            <a:ea typeface="Cambria Math" charset="0"/>
                            <a:cs typeface="Cambria Math" charset="0"/>
                            <a:sym typeface="Wingdings"/>
                          </a:rPr>
                          <m:t>0.25</m:t>
                        </m:r>
                        <m:r>
                          <a:rPr lang="en-US" b="0" i="1" smtClean="0">
                            <a:solidFill>
                              <a:schemeClr val="accent1"/>
                            </a:solidFill>
                            <a:latin typeface="Cambria Math" charset="0"/>
                            <a:ea typeface="Cambria Math" charset="0"/>
                            <a:cs typeface="Cambria Math" charset="0"/>
                            <a:sym typeface="Wingdings"/>
                          </a:rPr>
                          <m:t>𝑚</m:t>
                        </m:r>
                      </m:e>
                    </m:d>
                    <m:r>
                      <a:rPr lang="en-US" b="0" i="1" smtClean="0">
                        <a:solidFill>
                          <a:schemeClr val="accent1"/>
                        </a:solidFill>
                        <a:latin typeface="Cambria Math" charset="0"/>
                        <a:ea typeface="Cambria Math" charset="0"/>
                        <a:cs typeface="Cambria Math" charset="0"/>
                        <a:sym typeface="Wingdings"/>
                      </a:rPr>
                      <m:t>𝑐𝑜𝑠</m:t>
                    </m:r>
                    <m:r>
                      <a:rPr lang="en-US" b="0" i="1" smtClean="0">
                        <a:solidFill>
                          <a:schemeClr val="accent1"/>
                        </a:solidFill>
                        <a:latin typeface="Cambria Math" charset="0"/>
                        <a:ea typeface="Cambria Math" charset="0"/>
                        <a:cs typeface="Cambria Math" charset="0"/>
                        <a:sym typeface="Wingdings"/>
                      </a:rPr>
                      <m:t>0→  </m:t>
                    </m:r>
                    <m:r>
                      <a:rPr lang="en-US" b="0" i="1" smtClean="0">
                        <a:solidFill>
                          <a:schemeClr val="accent1"/>
                        </a:solidFill>
                        <a:latin typeface="Cambria Math" charset="0"/>
                        <a:ea typeface="Cambria Math" charset="0"/>
                        <a:cs typeface="Cambria Math" charset="0"/>
                        <a:sym typeface="Wingdings"/>
                      </a:rPr>
                      <m:t>𝐸</m:t>
                    </m:r>
                    <m:r>
                      <a:rPr lang="en-US" b="0" i="1" smtClean="0">
                        <a:solidFill>
                          <a:schemeClr val="accent1"/>
                        </a:solidFill>
                        <a:latin typeface="Cambria Math" charset="0"/>
                        <a:ea typeface="Cambria Math" charset="0"/>
                        <a:cs typeface="Cambria Math" charset="0"/>
                        <a:sym typeface="Wingdings"/>
                      </a:rPr>
                      <m:t>=200 </m:t>
                    </m:r>
                    <m:r>
                      <a:rPr lang="en-US" b="0" i="1" smtClean="0">
                        <a:solidFill>
                          <a:schemeClr val="accent1"/>
                        </a:solidFill>
                        <a:latin typeface="Cambria Math" charset="0"/>
                        <a:ea typeface="Cambria Math" charset="0"/>
                        <a:cs typeface="Cambria Math" charset="0"/>
                        <a:sym typeface="Wingdings"/>
                      </a:rPr>
                      <m:t>𝑁</m:t>
                    </m:r>
                    <m:r>
                      <a:rPr lang="en-US" b="0" i="1" smtClean="0">
                        <a:solidFill>
                          <a:schemeClr val="accent1"/>
                        </a:solidFill>
                        <a:latin typeface="Cambria Math" charset="0"/>
                        <a:ea typeface="Cambria Math" charset="0"/>
                        <a:cs typeface="Cambria Math" charset="0"/>
                        <a:sym typeface="Wingdings"/>
                      </a:rPr>
                      <m:t>/</m:t>
                    </m:r>
                    <m:r>
                      <a:rPr lang="en-US" b="0" i="1" smtClean="0">
                        <a:solidFill>
                          <a:schemeClr val="accent1"/>
                        </a:solidFill>
                        <a:latin typeface="Cambria Math" charset="0"/>
                        <a:ea typeface="Cambria Math" charset="0"/>
                        <a:cs typeface="Cambria Math" charset="0"/>
                        <a:sym typeface="Wingdings"/>
                      </a:rPr>
                      <m:t>𝐶</m:t>
                    </m:r>
                  </m:oMath>
                </a14:m>
                <a:endParaRPr lang="en-US" i="1" dirty="0">
                  <a:solidFill>
                    <a:schemeClr val="accent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00048" y="5622819"/>
                <a:ext cx="8070852" cy="646331"/>
              </a:xfrm>
              <a:prstGeom prst="rect">
                <a:avLst/>
              </a:prstGeom>
              <a:blipFill rotWithShape="0">
                <a:blip r:embed="rId9"/>
                <a:stretch>
                  <a:fillRect l="-680" t="-12264" b="-69811"/>
                </a:stretch>
              </a:blipFill>
            </p:spPr>
            <p:txBody>
              <a:bodyPr/>
              <a:lstStyle/>
              <a:p>
                <a:r>
                  <a:rPr lang="en-US">
                    <a:noFill/>
                  </a:rPr>
                  <a:t> </a:t>
                </a:r>
              </a:p>
            </p:txBody>
          </p:sp>
        </mc:Fallback>
      </mc:AlternateContent>
      <p:sp>
        <p:nvSpPr>
          <p:cNvPr id="17" name="TextBox 43">
            <a:extLst>
              <a:ext uri="{FF2B5EF4-FFF2-40B4-BE49-F238E27FC236}">
                <a16:creationId xmlns:a16="http://schemas.microsoft.com/office/drawing/2014/main" id="{10DF99F0-9F61-3A41-9480-4155CD73FB4C}"/>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Tree>
    <p:extLst>
      <p:ext uri="{BB962C8B-B14F-4D97-AF65-F5344CB8AC3E}">
        <p14:creationId xmlns:p14="http://schemas.microsoft.com/office/powerpoint/2010/main" val="624484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 charge potential example - 16.60</a:t>
            </a:r>
          </a:p>
        </p:txBody>
      </p:sp>
      <p:sp>
        <p:nvSpPr>
          <p:cNvPr id="22" name="Rectangle 21"/>
          <p:cNvSpPr>
            <a:spLocks noChangeArrowheads="1"/>
          </p:cNvSpPr>
          <p:nvPr/>
        </p:nvSpPr>
        <p:spPr bwMode="auto">
          <a:xfrm>
            <a:off x="746760" y="1122892"/>
            <a:ext cx="5181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chemeClr val="tx1"/>
                </a:solidFill>
                <a:latin typeface="Palatino Linotype" charset="0"/>
                <a:ea typeface="Palatino Linotype" charset="0"/>
                <a:cs typeface="Palatino Linotype" charset="0"/>
              </a:rPr>
              <a:t>a.) What is  q</a:t>
            </a:r>
            <a:r>
              <a:rPr lang="en-US" altLang="en-US" sz="1800" baseline="-25000" dirty="0">
                <a:solidFill>
                  <a:schemeClr val="tx1"/>
                </a:solidFill>
                <a:latin typeface="Palatino Linotype" charset="0"/>
                <a:ea typeface="Palatino Linotype" charset="0"/>
                <a:cs typeface="Palatino Linotype" charset="0"/>
              </a:rPr>
              <a:t>1</a:t>
            </a:r>
            <a:r>
              <a:rPr lang="en-US" altLang="en-US" sz="1800" dirty="0">
                <a:solidFill>
                  <a:schemeClr val="tx1"/>
                </a:solidFill>
                <a:latin typeface="Palatino Linotype" charset="0"/>
                <a:ea typeface="Palatino Linotype" charset="0"/>
                <a:cs typeface="Palatino Linotype" charset="0"/>
              </a:rPr>
              <a:t>’s electrical potential at P?</a:t>
            </a:r>
          </a:p>
        </p:txBody>
      </p:sp>
      <p:sp>
        <p:nvSpPr>
          <p:cNvPr id="23" name="AutoShape 16"/>
          <p:cNvSpPr>
            <a:spLocks/>
          </p:cNvSpPr>
          <p:nvPr/>
        </p:nvSpPr>
        <p:spPr bwMode="auto">
          <a:xfrm>
            <a:off x="5928360" y="1402026"/>
            <a:ext cx="2438400" cy="19050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4" name="Oval 17"/>
          <p:cNvSpPr>
            <a:spLocks/>
          </p:cNvSpPr>
          <p:nvPr/>
        </p:nvSpPr>
        <p:spPr bwMode="auto">
          <a:xfrm>
            <a:off x="5699760" y="3154626"/>
            <a:ext cx="304800" cy="304800"/>
          </a:xfrm>
          <a:prstGeom prst="ellipse">
            <a:avLst/>
          </a:prstGeom>
          <a:solidFill>
            <a:srgbClr val="FF281C"/>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5" name="Oval 18"/>
          <p:cNvSpPr>
            <a:spLocks/>
          </p:cNvSpPr>
          <p:nvPr/>
        </p:nvSpPr>
        <p:spPr bwMode="auto">
          <a:xfrm>
            <a:off x="8290560" y="3154626"/>
            <a:ext cx="304800" cy="304800"/>
          </a:xfrm>
          <a:prstGeom prst="ellipse">
            <a:avLst/>
          </a:prstGeom>
          <a:solidFill>
            <a:schemeClr val="accent2"/>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6" name="Object 2"/>
          <p:cNvGraphicFramePr>
            <a:graphicFrameLocks noChangeAspect="1"/>
          </p:cNvGraphicFramePr>
          <p:nvPr/>
        </p:nvGraphicFramePr>
        <p:xfrm>
          <a:off x="5852160" y="2087826"/>
          <a:ext cx="695325" cy="204788"/>
        </p:xfrm>
        <a:graphic>
          <a:graphicData uri="http://schemas.openxmlformats.org/presentationml/2006/ole">
            <mc:AlternateContent xmlns:mc="http://schemas.openxmlformats.org/markup-compatibility/2006">
              <mc:Choice xmlns:v="urn:schemas-microsoft-com:vml" Requires="v">
                <p:oleObj spid="_x0000_s40007" name="Equation" r:id="rId3" imgW="558800" imgH="165100" progId="Equation.DSMT4">
                  <p:embed/>
                </p:oleObj>
              </mc:Choice>
              <mc:Fallback>
                <p:oleObj name="Equation" r:id="rId3" imgW="558800" imgH="165100" progId="Equation.DSMT4">
                  <p:embed/>
                  <p:pic>
                    <p:nvPicPr>
                      <p:cNvPr id="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160" y="2087826"/>
                        <a:ext cx="6953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 name="Object 3"/>
          <p:cNvGraphicFramePr>
            <a:graphicFrameLocks noChangeAspect="1"/>
          </p:cNvGraphicFramePr>
          <p:nvPr/>
        </p:nvGraphicFramePr>
        <p:xfrm>
          <a:off x="6842760" y="3383226"/>
          <a:ext cx="695325" cy="204788"/>
        </p:xfrm>
        <a:graphic>
          <a:graphicData uri="http://schemas.openxmlformats.org/presentationml/2006/ole">
            <mc:AlternateContent xmlns:mc="http://schemas.openxmlformats.org/markup-compatibility/2006">
              <mc:Choice xmlns:v="urn:schemas-microsoft-com:vml" Requires="v">
                <p:oleObj spid="_x0000_s40008" name="Equation" r:id="rId5" imgW="558800" imgH="165100" progId="Equation.DSMT4">
                  <p:embed/>
                </p:oleObj>
              </mc:Choice>
              <mc:Fallback>
                <p:oleObj name="Equation" r:id="rId5" imgW="558800" imgH="165100" progId="Equation.DSMT4">
                  <p:embed/>
                  <p:pic>
                    <p:nvPicPr>
                      <p:cNvPr id="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760" y="3383226"/>
                        <a:ext cx="6953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 name="Object 4"/>
          <p:cNvGraphicFramePr>
            <a:graphicFrameLocks noChangeAspect="1"/>
          </p:cNvGraphicFramePr>
          <p:nvPr/>
        </p:nvGraphicFramePr>
        <p:xfrm>
          <a:off x="7757160" y="2087826"/>
          <a:ext cx="695325" cy="204788"/>
        </p:xfrm>
        <a:graphic>
          <a:graphicData uri="http://schemas.openxmlformats.org/presentationml/2006/ole">
            <mc:AlternateContent xmlns:mc="http://schemas.openxmlformats.org/markup-compatibility/2006">
              <mc:Choice xmlns:v="urn:schemas-microsoft-com:vml" Requires="v">
                <p:oleObj spid="_x0000_s40009" name="Equation" r:id="rId6" imgW="558800" imgH="165100" progId="Equation.DSMT4">
                  <p:embed/>
                </p:oleObj>
              </mc:Choice>
              <mc:Fallback>
                <p:oleObj name="Equation" r:id="rId6" imgW="558800" imgH="165100" progId="Equation.DSMT4">
                  <p:embed/>
                  <p:pic>
                    <p:nvPicPr>
                      <p:cNvPr id="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160" y="2087826"/>
                        <a:ext cx="695325" cy="20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5"/>
          <p:cNvGraphicFramePr>
            <a:graphicFrameLocks noChangeAspect="1"/>
          </p:cNvGraphicFramePr>
          <p:nvPr/>
        </p:nvGraphicFramePr>
        <p:xfrm>
          <a:off x="5166360" y="3513401"/>
          <a:ext cx="838200" cy="258763"/>
        </p:xfrm>
        <a:graphic>
          <a:graphicData uri="http://schemas.openxmlformats.org/presentationml/2006/ole">
            <mc:AlternateContent xmlns:mc="http://schemas.openxmlformats.org/markup-compatibility/2006">
              <mc:Choice xmlns:v="urn:schemas-microsoft-com:vml" Requires="v">
                <p:oleObj spid="_x0000_s40010" name="Equation" r:id="rId7" imgW="660400" imgH="203200" progId="Equation.DSMT4">
                  <p:embed/>
                </p:oleObj>
              </mc:Choice>
              <mc:Fallback>
                <p:oleObj name="Equation" r:id="rId7" imgW="660400" imgH="203200" progId="Equation.DSMT4">
                  <p:embed/>
                  <p:pic>
                    <p:nvPicPr>
                      <p:cNvPr id="2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6360" y="3513401"/>
                        <a:ext cx="8382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 name="Object 6"/>
          <p:cNvGraphicFramePr>
            <a:graphicFrameLocks noChangeAspect="1"/>
          </p:cNvGraphicFramePr>
          <p:nvPr/>
        </p:nvGraphicFramePr>
        <p:xfrm>
          <a:off x="8211185" y="3459426"/>
          <a:ext cx="1000125" cy="258763"/>
        </p:xfrm>
        <a:graphic>
          <a:graphicData uri="http://schemas.openxmlformats.org/presentationml/2006/ole">
            <mc:AlternateContent xmlns:mc="http://schemas.openxmlformats.org/markup-compatibility/2006">
              <mc:Choice xmlns:v="urn:schemas-microsoft-com:vml" Requires="v">
                <p:oleObj spid="_x0000_s40011" name="Equation" r:id="rId9" imgW="787400" imgH="203200" progId="Equation.DSMT4">
                  <p:embed/>
                </p:oleObj>
              </mc:Choice>
              <mc:Fallback>
                <p:oleObj name="Equation" r:id="rId9" imgW="787400" imgH="203200" progId="Equation.DSMT4">
                  <p:embed/>
                  <p:pic>
                    <p:nvPicPr>
                      <p:cNvPr id="3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1185" y="3459426"/>
                        <a:ext cx="10001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7"/>
          <p:cNvGraphicFramePr>
            <a:graphicFrameLocks noChangeAspect="1"/>
          </p:cNvGraphicFramePr>
          <p:nvPr/>
        </p:nvGraphicFramePr>
        <p:xfrm>
          <a:off x="7123748" y="1205176"/>
          <a:ext cx="176212" cy="193675"/>
        </p:xfrm>
        <a:graphic>
          <a:graphicData uri="http://schemas.openxmlformats.org/presentationml/2006/ole">
            <mc:AlternateContent xmlns:mc="http://schemas.openxmlformats.org/markup-compatibility/2006">
              <mc:Choice xmlns:v="urn:schemas-microsoft-com:vml" Requires="v">
                <p:oleObj spid="_x0000_s40012" name="Equation" r:id="rId11" imgW="139700" imgH="152400" progId="Equation.DSMT4">
                  <p:embed/>
                </p:oleObj>
              </mc:Choice>
              <mc:Fallback>
                <p:oleObj name="Equation" r:id="rId11" imgW="139700" imgH="152400" progId="Equation.DSMT4">
                  <p:embed/>
                  <p:pic>
                    <p:nvPicPr>
                      <p:cNvPr id="3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3748" y="1205176"/>
                        <a:ext cx="176212"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 name="Rectangle 27"/>
          <p:cNvSpPr>
            <a:spLocks noChangeArrowheads="1"/>
          </p:cNvSpPr>
          <p:nvPr/>
        </p:nvSpPr>
        <p:spPr bwMode="auto">
          <a:xfrm>
            <a:off x="762000" y="2747432"/>
            <a:ext cx="5181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chemeClr val="tx1"/>
                </a:solidFill>
                <a:latin typeface="Palatino Linotype" charset="0"/>
                <a:ea typeface="Palatino Linotype" charset="0"/>
                <a:cs typeface="Palatino Linotype" charset="0"/>
              </a:rPr>
              <a:t>b.) What is q</a:t>
            </a:r>
            <a:r>
              <a:rPr lang="en-US" altLang="en-US" sz="1800" baseline="-25000" dirty="0">
                <a:solidFill>
                  <a:schemeClr val="tx1"/>
                </a:solidFill>
                <a:latin typeface="Palatino Linotype" charset="0"/>
                <a:ea typeface="Palatino Linotype" charset="0"/>
                <a:cs typeface="Palatino Linotype" charset="0"/>
              </a:rPr>
              <a:t>2</a:t>
            </a:r>
            <a:r>
              <a:rPr lang="en-US" altLang="en-US" sz="1800" dirty="0">
                <a:solidFill>
                  <a:schemeClr val="tx1"/>
                </a:solidFill>
                <a:latin typeface="Palatino Linotype" charset="0"/>
                <a:ea typeface="Palatino Linotype" charset="0"/>
                <a:cs typeface="Palatino Linotype" charset="0"/>
              </a:rPr>
              <a:t>’s electrical potential at P?</a:t>
            </a:r>
          </a:p>
        </p:txBody>
      </p:sp>
      <p:sp>
        <p:nvSpPr>
          <p:cNvPr id="35" name="Rectangle 29"/>
          <p:cNvSpPr>
            <a:spLocks noChangeArrowheads="1"/>
          </p:cNvSpPr>
          <p:nvPr/>
        </p:nvSpPr>
        <p:spPr bwMode="auto">
          <a:xfrm>
            <a:off x="762000" y="4231916"/>
            <a:ext cx="5562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chemeClr val="tx1"/>
                </a:solidFill>
                <a:latin typeface="Palatino Linotype" charset="0"/>
                <a:ea typeface="Palatino Linotype" charset="0"/>
                <a:cs typeface="Palatino Linotype" charset="0"/>
              </a:rPr>
              <a:t>c.) What is the total electrical potential at P?</a:t>
            </a:r>
          </a:p>
        </p:txBody>
      </p:sp>
      <p:sp>
        <p:nvSpPr>
          <p:cNvPr id="36" name="Rectangle 31"/>
          <p:cNvSpPr>
            <a:spLocks noChangeArrowheads="1"/>
          </p:cNvSpPr>
          <p:nvPr/>
        </p:nvSpPr>
        <p:spPr bwMode="auto">
          <a:xfrm>
            <a:off x="746760" y="4994570"/>
            <a:ext cx="9525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a:solidFill>
                  <a:schemeClr val="tx1"/>
                </a:solidFill>
                <a:latin typeface="Palatino Linotype" charset="0"/>
                <a:ea typeface="Palatino Linotype" charset="0"/>
                <a:cs typeface="Palatino Linotype" charset="0"/>
              </a:rPr>
              <a:t>d.) What is the work required to move a 2 𝝁C charge from infinity to P?</a:t>
            </a:r>
          </a:p>
        </p:txBody>
      </p:sp>
      <p:graphicFrame>
        <p:nvGraphicFramePr>
          <p:cNvPr id="38" name="Object 10"/>
          <p:cNvGraphicFramePr>
            <a:graphicFrameLocks noChangeAspect="1"/>
          </p:cNvGraphicFramePr>
          <p:nvPr/>
        </p:nvGraphicFramePr>
        <p:xfrm>
          <a:off x="1905000" y="1595389"/>
          <a:ext cx="2006600" cy="1189661"/>
        </p:xfrm>
        <a:graphic>
          <a:graphicData uri="http://schemas.openxmlformats.org/presentationml/2006/ole">
            <mc:AlternateContent xmlns:mc="http://schemas.openxmlformats.org/markup-compatibility/2006">
              <mc:Choice xmlns:v="urn:schemas-microsoft-com:vml" Requires="v">
                <p:oleObj spid="_x0000_s40013" name="Equation" r:id="rId13" imgW="1892300" imgH="1117600" progId="Equation.DSMT4">
                  <p:embed/>
                </p:oleObj>
              </mc:Choice>
              <mc:Fallback>
                <p:oleObj name="Equation" r:id="rId13" imgW="1892300" imgH="1117600" progId="Equation.DSMT4">
                  <p:embed/>
                  <p:pic>
                    <p:nvPicPr>
                      <p:cNvPr id="3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1595389"/>
                        <a:ext cx="2006600" cy="1189661"/>
                      </a:xfrm>
                      <a:prstGeom prst="rect">
                        <a:avLst/>
                      </a:prstGeom>
                      <a:noFill/>
                      <a:ln>
                        <a:noFill/>
                      </a:ln>
                      <a:effectLst/>
                    </p:spPr>
                  </p:pic>
                </p:oleObj>
              </mc:Fallback>
            </mc:AlternateContent>
          </a:graphicData>
        </a:graphic>
      </p:graphicFrame>
      <p:graphicFrame>
        <p:nvGraphicFramePr>
          <p:cNvPr id="39" name="Object 11"/>
          <p:cNvGraphicFramePr>
            <a:graphicFrameLocks noChangeAspect="1"/>
          </p:cNvGraphicFramePr>
          <p:nvPr/>
        </p:nvGraphicFramePr>
        <p:xfrm>
          <a:off x="1970723" y="3239868"/>
          <a:ext cx="2206625" cy="1160012"/>
        </p:xfrm>
        <a:graphic>
          <a:graphicData uri="http://schemas.openxmlformats.org/presentationml/2006/ole">
            <mc:AlternateContent xmlns:mc="http://schemas.openxmlformats.org/markup-compatibility/2006">
              <mc:Choice xmlns:v="urn:schemas-microsoft-com:vml" Requires="v">
                <p:oleObj spid="_x0000_s40014" name="Equation" r:id="rId15" imgW="2133600" imgH="1117600" progId="Equation.DSMT4">
                  <p:embed/>
                </p:oleObj>
              </mc:Choice>
              <mc:Fallback>
                <p:oleObj name="Equation" r:id="rId15" imgW="2133600" imgH="1117600" progId="Equation.DSMT4">
                  <p:embed/>
                  <p:pic>
                    <p:nvPicPr>
                      <p:cNvPr id="39"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0723" y="3239868"/>
                        <a:ext cx="2206625" cy="1160012"/>
                      </a:xfrm>
                      <a:prstGeom prst="rect">
                        <a:avLst/>
                      </a:prstGeom>
                      <a:noFill/>
                      <a:ln>
                        <a:noFill/>
                      </a:ln>
                      <a:effectLst/>
                    </p:spPr>
                  </p:pic>
                </p:oleObj>
              </mc:Fallback>
            </mc:AlternateContent>
          </a:graphicData>
        </a:graphic>
      </p:graphicFrame>
      <p:graphicFrame>
        <p:nvGraphicFramePr>
          <p:cNvPr id="40" name="Object 8"/>
          <p:cNvGraphicFramePr>
            <a:graphicFrameLocks noChangeAspect="1"/>
          </p:cNvGraphicFramePr>
          <p:nvPr/>
        </p:nvGraphicFramePr>
        <p:xfrm>
          <a:off x="5534660" y="4430977"/>
          <a:ext cx="2908300" cy="551632"/>
        </p:xfrm>
        <a:graphic>
          <a:graphicData uri="http://schemas.openxmlformats.org/presentationml/2006/ole">
            <mc:AlternateContent xmlns:mc="http://schemas.openxmlformats.org/markup-compatibility/2006">
              <mc:Choice xmlns:v="urn:schemas-microsoft-com:vml" Requires="v">
                <p:oleObj spid="_x0000_s40015" name="Equation" r:id="rId17" imgW="2349500" imgH="444500" progId="Equation.DSMT4">
                  <p:embed/>
                </p:oleObj>
              </mc:Choice>
              <mc:Fallback>
                <p:oleObj name="Equation" r:id="rId17" imgW="2349500" imgH="444500" progId="Equation.DSMT4">
                  <p:embed/>
                  <p:pic>
                    <p:nvPicPr>
                      <p:cNvPr id="4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4660" y="4430977"/>
                        <a:ext cx="2908300" cy="551632"/>
                      </a:xfrm>
                      <a:prstGeom prst="rect">
                        <a:avLst/>
                      </a:prstGeom>
                      <a:noFill/>
                      <a:ln>
                        <a:noFill/>
                      </a:ln>
                      <a:effectLst/>
                    </p:spPr>
                  </p:pic>
                </p:oleObj>
              </mc:Fallback>
            </mc:AlternateContent>
          </a:graphicData>
        </a:graphic>
      </p:graphicFrame>
      <p:graphicFrame>
        <p:nvGraphicFramePr>
          <p:cNvPr id="41" name="Object 10"/>
          <p:cNvGraphicFramePr>
            <a:graphicFrameLocks noChangeAspect="1"/>
          </p:cNvGraphicFramePr>
          <p:nvPr/>
        </p:nvGraphicFramePr>
        <p:xfrm>
          <a:off x="5217160" y="5571602"/>
          <a:ext cx="2540000" cy="1059971"/>
        </p:xfrm>
        <a:graphic>
          <a:graphicData uri="http://schemas.openxmlformats.org/presentationml/2006/ole">
            <mc:AlternateContent xmlns:mc="http://schemas.openxmlformats.org/markup-compatibility/2006">
              <mc:Choice xmlns:v="urn:schemas-microsoft-com:vml" Requires="v">
                <p:oleObj spid="_x0000_s40016" name="Equation" r:id="rId19" imgW="2438400" imgH="1016000" progId="Equation.DSMT4">
                  <p:embed/>
                </p:oleObj>
              </mc:Choice>
              <mc:Fallback>
                <p:oleObj name="Equation" r:id="rId19" imgW="2438400" imgH="1016000" progId="Equation.DSMT4">
                  <p:embed/>
                  <p:pic>
                    <p:nvPicPr>
                      <p:cNvPr id="41"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17160" y="5571602"/>
                        <a:ext cx="2540000" cy="1059971"/>
                      </a:xfrm>
                      <a:prstGeom prst="rect">
                        <a:avLst/>
                      </a:prstGeom>
                      <a:noFill/>
                      <a:ln>
                        <a:noFill/>
                      </a:ln>
                      <a:effectLst/>
                    </p:spPr>
                  </p:pic>
                </p:oleObj>
              </mc:Fallback>
            </mc:AlternateContent>
          </a:graphicData>
        </a:graphic>
      </p:graphicFrame>
      <p:sp>
        <p:nvSpPr>
          <p:cNvPr id="42" name="TextBox 24"/>
          <p:cNvSpPr txBox="1">
            <a:spLocks noChangeArrowheads="1"/>
          </p:cNvSpPr>
          <p:nvPr/>
        </p:nvSpPr>
        <p:spPr bwMode="auto">
          <a:xfrm>
            <a:off x="1178560" y="5732570"/>
            <a:ext cx="398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400">
                <a:latin typeface="Palatino Linotype" charset="0"/>
                <a:ea typeface="Palatino Linotype" charset="0"/>
                <a:cs typeface="Palatino Linotype" charset="0"/>
              </a:rPr>
              <a:t>As the voltage at infinity is zero, we can write: </a:t>
            </a:r>
          </a:p>
        </p:txBody>
      </p:sp>
      <p:sp>
        <p:nvSpPr>
          <p:cNvPr id="21" name="TextBox 43">
            <a:extLst>
              <a:ext uri="{FF2B5EF4-FFF2-40B4-BE49-F238E27FC236}">
                <a16:creationId xmlns:a16="http://schemas.microsoft.com/office/drawing/2014/main" id="{E87C1ACC-A8C9-3548-AC93-14628B926E21}"/>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Tree>
    <p:extLst>
      <p:ext uri="{BB962C8B-B14F-4D97-AF65-F5344CB8AC3E}">
        <p14:creationId xmlns:p14="http://schemas.microsoft.com/office/powerpoint/2010/main" val="6863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54" name="TextBox 53"/>
          <p:cNvSpPr txBox="1"/>
          <p:nvPr/>
        </p:nvSpPr>
        <p:spPr>
          <a:xfrm>
            <a:off x="244215" y="324187"/>
            <a:ext cx="5991485" cy="1877437"/>
          </a:xfrm>
          <a:prstGeom prst="rect">
            <a:avLst/>
          </a:prstGeom>
          <a:noFill/>
        </p:spPr>
        <p:txBody>
          <a:bodyPr wrap="square" rtlCol="0">
            <a:spAutoFit/>
          </a:bodyPr>
          <a:lstStyle/>
          <a:p>
            <a:r>
              <a:rPr lang="en-US" sz="2800" dirty="0">
                <a:solidFill>
                  <a:srgbClr val="0000FF"/>
                </a:solidFill>
                <a:latin typeface="Apple Chancery"/>
                <a:cs typeface="Apple Chancery"/>
              </a:rPr>
              <a:t>An </a:t>
            </a:r>
            <a:r>
              <a:rPr lang="en-US" sz="2800" dirty="0">
                <a:solidFill>
                  <a:srgbClr val="FF0000"/>
                </a:solidFill>
                <a:latin typeface="Apple Chancery"/>
                <a:cs typeface="Apple Chancery"/>
              </a:rPr>
              <a:t>ELECTRIC POTENTIAL FIELD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measuring the amount </a:t>
            </a:r>
            <a:r>
              <a:rPr lang="en-US" sz="2000" dirty="0">
                <a:latin typeface="Times New Roman"/>
                <a:cs typeface="Times New Roman"/>
              </a:rPr>
              <a:t>of </a:t>
            </a:r>
            <a:r>
              <a:rPr lang="en-US" sz="2000" i="1" dirty="0">
                <a:solidFill>
                  <a:srgbClr val="FF0000"/>
                </a:solidFill>
                <a:latin typeface="Times New Roman"/>
                <a:cs typeface="Times New Roman"/>
              </a:rPr>
              <a:t>potential energy per unit charge AVAILABLE </a:t>
            </a:r>
            <a:r>
              <a:rPr lang="en-US" sz="2000" dirty="0">
                <a:latin typeface="Times New Roman"/>
                <a:cs typeface="Times New Roman"/>
              </a:rPr>
              <a:t>at all points in the region of a </a:t>
            </a:r>
            <a:r>
              <a:rPr lang="en-US" sz="2000" i="1" dirty="0">
                <a:solidFill>
                  <a:srgbClr val="0000FF"/>
                </a:solidFill>
                <a:latin typeface="Times New Roman"/>
                <a:cs typeface="Times New Roman"/>
              </a:rPr>
              <a:t>field-producing </a:t>
            </a:r>
            <a:r>
              <a:rPr lang="en-US" sz="2000" dirty="0">
                <a:solidFill>
                  <a:srgbClr val="0000FF"/>
                </a:solidFill>
                <a:latin typeface="Times New Roman"/>
                <a:cs typeface="Times New Roman"/>
              </a:rPr>
              <a:t>charge, </a:t>
            </a:r>
            <a:r>
              <a:rPr lang="en-US" sz="2000" dirty="0">
                <a:latin typeface="Times New Roman"/>
                <a:cs typeface="Times New Roman"/>
              </a:rPr>
              <a:t>can be (and is) associated with </a:t>
            </a:r>
            <a:r>
              <a:rPr lang="en-US" sz="2000" i="1" dirty="0">
                <a:latin typeface="Times New Roman"/>
                <a:cs typeface="Times New Roman"/>
              </a:rPr>
              <a:t>any </a:t>
            </a:r>
            <a:r>
              <a:rPr lang="en-US" sz="2000" dirty="0">
                <a:latin typeface="Times New Roman"/>
                <a:cs typeface="Times New Roman"/>
              </a:rPr>
              <a:t>charge configuration.</a:t>
            </a:r>
          </a:p>
        </p:txBody>
      </p:sp>
      <p:sp>
        <p:nvSpPr>
          <p:cNvPr id="55" name="TextBox 54"/>
          <p:cNvSpPr txBox="1"/>
          <p:nvPr/>
        </p:nvSpPr>
        <p:spPr>
          <a:xfrm>
            <a:off x="244215" y="2218214"/>
            <a:ext cx="8671185" cy="1754327"/>
          </a:xfrm>
          <a:prstGeom prst="rect">
            <a:avLst/>
          </a:prstGeom>
          <a:noFill/>
        </p:spPr>
        <p:txBody>
          <a:bodyPr wrap="square" rtlCol="0">
            <a:spAutoFit/>
          </a:bodyPr>
          <a:lstStyle/>
          <a:p>
            <a:r>
              <a:rPr lang="en-US" sz="2800" dirty="0">
                <a:solidFill>
                  <a:srgbClr val="FF0000"/>
                </a:solidFill>
                <a:latin typeface="Apple Chancery"/>
                <a:cs typeface="Apple Chancery"/>
              </a:rPr>
              <a:t>An ELECTRIC POTENTIAL FIELD</a:t>
            </a:r>
            <a:r>
              <a:rPr lang="en-US" sz="2000" dirty="0">
                <a:solidFill>
                  <a:srgbClr val="FF0000"/>
                </a:solidFill>
                <a:latin typeface="Apple Chancery"/>
                <a:cs typeface="Apple Chancery"/>
              </a:rPr>
              <a:t> </a:t>
            </a:r>
            <a:r>
              <a:rPr lang="en-US" sz="2000" dirty="0">
                <a:latin typeface="Times New Roman"/>
                <a:cs typeface="Times New Roman"/>
              </a:rPr>
              <a:t>exists </a:t>
            </a:r>
            <a:r>
              <a:rPr lang="en-US" sz="2000" dirty="0">
                <a:solidFill>
                  <a:srgbClr val="0000FF"/>
                </a:solidFill>
                <a:latin typeface="Times New Roman"/>
                <a:cs typeface="Times New Roman"/>
              </a:rPr>
              <a:t>wherever there is charge </a:t>
            </a:r>
            <a:r>
              <a:rPr lang="en-US" sz="2000" dirty="0">
                <a:latin typeface="Times New Roman"/>
                <a:cs typeface="Times New Roman"/>
              </a:rPr>
              <a:t>(and, for that matter, </a:t>
            </a:r>
            <a:r>
              <a:rPr lang="en-US" sz="2000" dirty="0">
                <a:solidFill>
                  <a:srgbClr val="0000FF"/>
                </a:solidFill>
                <a:latin typeface="Times New Roman"/>
                <a:cs typeface="Times New Roman"/>
              </a:rPr>
              <a:t>wherever there is </a:t>
            </a:r>
            <a:r>
              <a:rPr lang="en-US" sz="2000" dirty="0">
                <a:latin typeface="Times New Roman"/>
                <a:cs typeface="Times New Roman"/>
              </a:rPr>
              <a:t>an </a:t>
            </a:r>
            <a:r>
              <a:rPr lang="en-US" sz="2000" i="1" dirty="0">
                <a:solidFill>
                  <a:srgbClr val="0000FF"/>
                </a:solidFill>
                <a:latin typeface="Times New Roman"/>
                <a:cs typeface="Times New Roman"/>
              </a:rPr>
              <a:t>electric field</a:t>
            </a:r>
            <a:r>
              <a:rPr lang="en-US" sz="2000" dirty="0">
                <a:latin typeface="Times New Roman"/>
                <a:cs typeface="Times New Roman"/>
              </a:rPr>
              <a:t>).  For the potential fields to exist, there </a:t>
            </a:r>
            <a:r>
              <a:rPr lang="en-US" sz="2000" dirty="0">
                <a:solidFill>
                  <a:srgbClr val="008000"/>
                </a:solidFill>
                <a:latin typeface="Times New Roman"/>
                <a:cs typeface="Times New Roman"/>
              </a:rPr>
              <a:t>doesn’t need to be present </a:t>
            </a:r>
            <a:r>
              <a:rPr lang="en-US" sz="2000" dirty="0">
                <a:solidFill>
                  <a:srgbClr val="0000FF"/>
                </a:solidFill>
                <a:latin typeface="Times New Roman"/>
                <a:cs typeface="Times New Roman"/>
              </a:rPr>
              <a:t>a</a:t>
            </a:r>
            <a:r>
              <a:rPr lang="en-US" sz="2000" dirty="0">
                <a:latin typeface="Times New Roman"/>
                <a:cs typeface="Times New Roman"/>
              </a:rPr>
              <a:t> </a:t>
            </a:r>
            <a:r>
              <a:rPr lang="en-US" sz="2000" i="1" dirty="0">
                <a:solidFill>
                  <a:srgbClr val="0000FF"/>
                </a:solidFill>
                <a:latin typeface="Times New Roman"/>
                <a:cs typeface="Times New Roman"/>
              </a:rPr>
              <a:t>secondary charge </a:t>
            </a:r>
            <a:r>
              <a:rPr lang="en-US" sz="2000" dirty="0">
                <a:solidFill>
                  <a:srgbClr val="0000FF"/>
                </a:solidFill>
                <a:latin typeface="Times New Roman"/>
                <a:cs typeface="Times New Roman"/>
              </a:rPr>
              <a:t>to feel the effect</a:t>
            </a:r>
            <a:r>
              <a:rPr lang="en-US" sz="2000" dirty="0">
                <a:latin typeface="Times New Roman"/>
                <a:cs typeface="Times New Roman"/>
              </a:rPr>
              <a:t>.  And because </a:t>
            </a:r>
            <a:r>
              <a:rPr lang="en-US" sz="2000" i="1" dirty="0">
                <a:solidFill>
                  <a:srgbClr val="FF0000"/>
                </a:solidFill>
                <a:latin typeface="Times New Roman"/>
                <a:cs typeface="Times New Roman"/>
              </a:rPr>
              <a:t>voltage-</a:t>
            </a:r>
            <a:r>
              <a:rPr lang="en-US" sz="2000" i="1" dirty="0" err="1">
                <a:solidFill>
                  <a:srgbClr val="FF0000"/>
                </a:solidFill>
                <a:latin typeface="Times New Roman"/>
                <a:cs typeface="Times New Roman"/>
              </a:rPr>
              <a:t>flds</a:t>
            </a:r>
            <a:r>
              <a:rPr lang="en-US" sz="2000" i="1" dirty="0">
                <a:solidFill>
                  <a:srgbClr val="FF0000"/>
                </a:solidFill>
                <a:latin typeface="Times New Roman"/>
                <a:cs typeface="Times New Roman"/>
              </a:rPr>
              <a:t> </a:t>
            </a:r>
            <a:r>
              <a:rPr lang="en-US" sz="2000" dirty="0">
                <a:latin typeface="Times New Roman"/>
                <a:cs typeface="Times New Roman"/>
              </a:rPr>
              <a:t>tell</a:t>
            </a:r>
            <a:r>
              <a:rPr lang="en-US" sz="2000" i="1" dirty="0">
                <a:latin typeface="Times New Roman"/>
                <a:cs typeface="Times New Roman"/>
              </a:rPr>
              <a:t> </a:t>
            </a:r>
            <a:r>
              <a:rPr lang="en-US" sz="2000" dirty="0">
                <a:latin typeface="Times New Roman"/>
                <a:cs typeface="Times New Roman"/>
              </a:rPr>
              <a:t>us how much </a:t>
            </a:r>
            <a:r>
              <a:rPr lang="en-US" sz="2000" dirty="0">
                <a:solidFill>
                  <a:srgbClr val="0000FF"/>
                </a:solidFill>
                <a:latin typeface="Times New Roman"/>
                <a:cs typeface="Times New Roman"/>
              </a:rPr>
              <a:t>energy is available</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PER UNIT CHARGE </a:t>
            </a:r>
            <a:r>
              <a:rPr lang="en-US" sz="2000" dirty="0">
                <a:latin typeface="Times New Roman"/>
                <a:cs typeface="Times New Roman"/>
              </a:rPr>
              <a:t>at a point, the </a:t>
            </a:r>
            <a:r>
              <a:rPr lang="en-US" sz="2000" i="1" dirty="0">
                <a:solidFill>
                  <a:srgbClr val="0000FF"/>
                </a:solidFill>
                <a:latin typeface="Times New Roman"/>
                <a:cs typeface="Times New Roman"/>
              </a:rPr>
              <a:t>electric potential field V</a:t>
            </a:r>
            <a:r>
              <a:rPr lang="en-US" sz="2000" dirty="0">
                <a:solidFill>
                  <a:srgbClr val="0000FF"/>
                </a:solidFill>
                <a:latin typeface="Times New Roman"/>
                <a:cs typeface="Times New Roman"/>
              </a:rPr>
              <a:t> </a:t>
            </a:r>
            <a:r>
              <a:rPr lang="en-US" sz="2000" dirty="0">
                <a:latin typeface="Times New Roman"/>
                <a:cs typeface="Times New Roman"/>
              </a:rPr>
              <a:t>is defined as:</a:t>
            </a:r>
          </a:p>
        </p:txBody>
      </p:sp>
      <p:graphicFrame>
        <p:nvGraphicFramePr>
          <p:cNvPr id="57" name="Object 56"/>
          <p:cNvGraphicFramePr>
            <a:graphicFrameLocks noChangeAspect="1"/>
          </p:cNvGraphicFramePr>
          <p:nvPr/>
        </p:nvGraphicFramePr>
        <p:xfrm>
          <a:off x="3849688" y="4003675"/>
          <a:ext cx="873125" cy="552450"/>
        </p:xfrm>
        <a:graphic>
          <a:graphicData uri="http://schemas.openxmlformats.org/presentationml/2006/ole">
            <mc:AlternateContent xmlns:mc="http://schemas.openxmlformats.org/markup-compatibility/2006">
              <mc:Choice xmlns:v="urn:schemas-microsoft-com:vml" Requires="v">
                <p:oleObj spid="_x0000_s16421" name="Equation" r:id="rId4" imgW="520700" imgH="330200" progId="Equation.DSMT4">
                  <p:embed/>
                </p:oleObj>
              </mc:Choice>
              <mc:Fallback>
                <p:oleObj name="Equation" r:id="rId4" imgW="520700" imgH="330200" progId="Equation.DSMT4">
                  <p:embed/>
                  <p:pic>
                    <p:nvPicPr>
                      <p:cNvPr id="57" name="Object 56"/>
                      <p:cNvPicPr/>
                      <p:nvPr/>
                    </p:nvPicPr>
                    <p:blipFill>
                      <a:blip r:embed="rId5"/>
                      <a:stretch>
                        <a:fillRect/>
                      </a:stretch>
                    </p:blipFill>
                    <p:spPr>
                      <a:xfrm>
                        <a:off x="3849688" y="4003675"/>
                        <a:ext cx="873125" cy="552450"/>
                      </a:xfrm>
                      <a:prstGeom prst="rect">
                        <a:avLst/>
                      </a:prstGeom>
                    </p:spPr>
                  </p:pic>
                </p:oleObj>
              </mc:Fallback>
            </mc:AlternateContent>
          </a:graphicData>
        </a:graphic>
      </p:graphicFrame>
      <p:grpSp>
        <p:nvGrpSpPr>
          <p:cNvPr id="15" name="Group 14"/>
          <p:cNvGrpSpPr/>
          <p:nvPr/>
        </p:nvGrpSpPr>
        <p:grpSpPr>
          <a:xfrm>
            <a:off x="6440563" y="297893"/>
            <a:ext cx="2610674" cy="1920321"/>
            <a:chOff x="6180138" y="660400"/>
            <a:chExt cx="2610674" cy="1920321"/>
          </a:xfrm>
        </p:grpSpPr>
        <p:grpSp>
          <p:nvGrpSpPr>
            <p:cNvPr id="4" name="Group 3"/>
            <p:cNvGrpSpPr/>
            <p:nvPr/>
          </p:nvGrpSpPr>
          <p:grpSpPr>
            <a:xfrm>
              <a:off x="6897688" y="1479550"/>
              <a:ext cx="368300" cy="368300"/>
              <a:chOff x="7010400" y="1295400"/>
              <a:chExt cx="368300" cy="368300"/>
            </a:xfrm>
          </p:grpSpPr>
          <p:sp>
            <p:nvSpPr>
              <p:cNvPr id="3" name="Oval 2"/>
              <p:cNvSpPr/>
              <p:nvPr/>
            </p:nvSpPr>
            <p:spPr>
              <a:xfrm>
                <a:off x="7010400" y="1295400"/>
                <a:ext cx="368300" cy="36830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7061200" y="1336675"/>
              <a:ext cx="255587" cy="300038"/>
            </p:xfrm>
            <a:graphic>
              <a:graphicData uri="http://schemas.openxmlformats.org/presentationml/2006/ole">
                <mc:AlternateContent xmlns:mc="http://schemas.openxmlformats.org/markup-compatibility/2006">
                  <mc:Choice xmlns:v="urn:schemas-microsoft-com:vml" Requires="v">
                    <p:oleObj spid="_x0000_s16422" name="Equation" r:id="rId6" imgW="152400" imgH="177800" progId="Equation.DSMT4">
                      <p:embed/>
                    </p:oleObj>
                  </mc:Choice>
                  <mc:Fallback>
                    <p:oleObj name="Equation" r:id="rId6" imgW="152400" imgH="177800" progId="Equation.DSMT4">
                      <p:embed/>
                      <p:pic>
                        <p:nvPicPr>
                          <p:cNvPr id="13" name="Object 12"/>
                          <p:cNvPicPr/>
                          <p:nvPr/>
                        </p:nvPicPr>
                        <p:blipFill>
                          <a:blip r:embed="rId7"/>
                          <a:stretch>
                            <a:fillRect/>
                          </a:stretch>
                        </p:blipFill>
                        <p:spPr>
                          <a:xfrm>
                            <a:off x="7061200" y="1336675"/>
                            <a:ext cx="255587" cy="300038"/>
                          </a:xfrm>
                          <a:prstGeom prst="rect">
                            <a:avLst/>
                          </a:prstGeom>
                        </p:spPr>
                      </p:pic>
                    </p:oleObj>
                  </mc:Fallback>
                </mc:AlternateContent>
              </a:graphicData>
            </a:graphic>
          </p:graphicFrame>
        </p:grpSp>
        <p:grpSp>
          <p:nvGrpSpPr>
            <p:cNvPr id="8" name="Group 7"/>
            <p:cNvGrpSpPr/>
            <p:nvPr/>
          </p:nvGrpSpPr>
          <p:grpSpPr>
            <a:xfrm>
              <a:off x="6180138" y="762000"/>
              <a:ext cx="1808163" cy="1817687"/>
              <a:chOff x="6180138" y="762000"/>
              <a:chExt cx="1808163" cy="1817687"/>
            </a:xfrm>
          </p:grpSpPr>
          <p:grpSp>
            <p:nvGrpSpPr>
              <p:cNvPr id="7" name="Group 6"/>
              <p:cNvGrpSpPr/>
              <p:nvPr/>
            </p:nvGrpSpPr>
            <p:grpSpPr>
              <a:xfrm>
                <a:off x="6180138" y="762000"/>
                <a:ext cx="1804988" cy="1803400"/>
                <a:chOff x="6180138" y="762000"/>
                <a:chExt cx="1804988" cy="1803400"/>
              </a:xfrm>
            </p:grpSpPr>
            <p:cxnSp>
              <p:nvCxnSpPr>
                <p:cNvPr id="6" name="Straight Arrow Connector 5"/>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00000">
                <a:off x="6184107" y="775493"/>
                <a:ext cx="1804988" cy="1803400"/>
                <a:chOff x="6180138" y="762000"/>
                <a:chExt cx="1804988" cy="1803400"/>
              </a:xfrm>
            </p:grpSpPr>
            <p:cxnSp>
              <p:nvCxnSpPr>
                <p:cNvPr id="25" name="Straight Arrow Connector 24"/>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rot="1298036">
              <a:off x="6187868" y="763034"/>
              <a:ext cx="1808163" cy="1817687"/>
              <a:chOff x="6180138" y="762000"/>
              <a:chExt cx="1808163" cy="1817687"/>
            </a:xfrm>
          </p:grpSpPr>
          <p:grpSp>
            <p:nvGrpSpPr>
              <p:cNvPr id="31" name="Group 30"/>
              <p:cNvGrpSpPr/>
              <p:nvPr/>
            </p:nvGrpSpPr>
            <p:grpSpPr>
              <a:xfrm>
                <a:off x="6180138" y="762000"/>
                <a:ext cx="1804988" cy="1803400"/>
                <a:chOff x="6180138" y="762000"/>
                <a:chExt cx="1804988" cy="1803400"/>
              </a:xfrm>
            </p:grpSpPr>
            <p:cxnSp>
              <p:nvCxnSpPr>
                <p:cNvPr id="37" name="Straight Arrow Connector 36"/>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2700000">
                <a:off x="6184107" y="775493"/>
                <a:ext cx="1804988" cy="1803400"/>
                <a:chOff x="6180138" y="762000"/>
                <a:chExt cx="1804988" cy="1803400"/>
              </a:xfrm>
            </p:grpSpPr>
            <p:cxnSp>
              <p:nvCxnSpPr>
                <p:cNvPr id="33" name="Straight Arrow Connector 32"/>
                <p:cNvCxnSpPr/>
                <p:nvPr/>
              </p:nvCxnSpPr>
              <p:spPr>
                <a:xfrm flipH="1" flipV="1">
                  <a:off x="7073900" y="7620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073900" y="188595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7641432" y="1320800"/>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a:off x="6515894" y="1312862"/>
                  <a:ext cx="7938" cy="6794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0" name="TextBox 9"/>
            <p:cNvSpPr txBox="1"/>
            <p:nvPr/>
          </p:nvSpPr>
          <p:spPr>
            <a:xfrm>
              <a:off x="7599419" y="660400"/>
              <a:ext cx="1146868" cy="523220"/>
            </a:xfrm>
            <a:prstGeom prst="rect">
              <a:avLst/>
            </a:prstGeom>
            <a:noFill/>
          </p:spPr>
          <p:txBody>
            <a:bodyPr wrap="none" rtlCol="0">
              <a:spAutoFit/>
            </a:bodyPr>
            <a:lstStyle/>
            <a:p>
              <a:r>
                <a:rPr lang="en-US" sz="1400" dirty="0">
                  <a:latin typeface="Times New Roman"/>
                  <a:cs typeface="Times New Roman"/>
                </a:rPr>
                <a:t>electrical </a:t>
              </a:r>
            </a:p>
            <a:p>
              <a:r>
                <a:rPr lang="en-US" sz="1400" dirty="0">
                  <a:latin typeface="Times New Roman"/>
                  <a:cs typeface="Times New Roman"/>
                </a:rPr>
                <a:t>   disturbance</a:t>
              </a:r>
              <a:endParaRPr lang="en-US" dirty="0">
                <a:latin typeface="Times New Roman"/>
                <a:cs typeface="Times New Roman"/>
              </a:endParaRPr>
            </a:p>
          </p:txBody>
        </p:sp>
        <p:sp>
          <p:nvSpPr>
            <p:cNvPr id="60" name="TextBox 59"/>
            <p:cNvSpPr txBox="1"/>
            <p:nvPr/>
          </p:nvSpPr>
          <p:spPr>
            <a:xfrm>
              <a:off x="7733536" y="1998118"/>
              <a:ext cx="1057276" cy="523220"/>
            </a:xfrm>
            <a:prstGeom prst="rect">
              <a:avLst/>
            </a:prstGeom>
            <a:noFill/>
          </p:spPr>
          <p:txBody>
            <a:bodyPr wrap="none" rtlCol="0">
              <a:spAutoFit/>
            </a:bodyPr>
            <a:lstStyle/>
            <a:p>
              <a:r>
                <a:rPr lang="en-US" sz="1400" dirty="0">
                  <a:solidFill>
                    <a:srgbClr val="FF0000"/>
                  </a:solidFill>
                  <a:latin typeface="Times New Roman"/>
                  <a:cs typeface="Times New Roman"/>
                </a:rPr>
                <a:t>potential </a:t>
              </a:r>
            </a:p>
            <a:p>
              <a:r>
                <a:rPr lang="en-US" sz="1400" dirty="0">
                  <a:solidFill>
                    <a:srgbClr val="FF0000"/>
                  </a:solidFill>
                  <a:latin typeface="Times New Roman"/>
                  <a:cs typeface="Times New Roman"/>
                </a:rPr>
                <a:t>  field exists</a:t>
              </a:r>
              <a:endParaRPr lang="en-US" dirty="0">
                <a:solidFill>
                  <a:srgbClr val="FF0000"/>
                </a:solidFill>
                <a:latin typeface="Times New Roman"/>
                <a:cs typeface="Times New Roman"/>
              </a:endParaRPr>
            </a:p>
          </p:txBody>
        </p:sp>
      </p:grpSp>
      <p:sp>
        <p:nvSpPr>
          <p:cNvPr id="63" name="TextBox 62"/>
          <p:cNvSpPr txBox="1"/>
          <p:nvPr/>
        </p:nvSpPr>
        <p:spPr>
          <a:xfrm>
            <a:off x="244215" y="4590976"/>
            <a:ext cx="8671185" cy="1446550"/>
          </a:xfrm>
          <a:prstGeom prst="rect">
            <a:avLst/>
          </a:prstGeom>
          <a:noFill/>
        </p:spPr>
        <p:txBody>
          <a:bodyPr wrap="square" rtlCol="0">
            <a:spAutoFit/>
          </a:bodyPr>
          <a:lstStyle/>
          <a:p>
            <a:r>
              <a:rPr lang="en-US" sz="2800" dirty="0">
                <a:solidFill>
                  <a:srgbClr val="FF0000"/>
                </a:solidFill>
                <a:latin typeface="Apple Chancery"/>
                <a:cs typeface="Apple Chancery"/>
              </a:rPr>
              <a:t>Important note:</a:t>
            </a:r>
            <a:r>
              <a:rPr lang="en-US" sz="2000" dirty="0">
                <a:latin typeface="Times New Roman"/>
                <a:cs typeface="Times New Roman"/>
              </a:rPr>
              <a:t>  As an </a:t>
            </a:r>
            <a:r>
              <a:rPr lang="en-US" sz="2000" i="1" dirty="0">
                <a:solidFill>
                  <a:srgbClr val="0F42C8"/>
                </a:solidFill>
                <a:latin typeface="Times New Roman"/>
                <a:cs typeface="Times New Roman"/>
              </a:rPr>
              <a:t>absolute electric potential </a:t>
            </a:r>
            <a:r>
              <a:rPr lang="en-US" sz="2000" dirty="0">
                <a:latin typeface="Times New Roman"/>
                <a:cs typeface="Times New Roman"/>
              </a:rPr>
              <a:t>is a </a:t>
            </a:r>
            <a:r>
              <a:rPr lang="en-US" sz="2000" dirty="0">
                <a:solidFill>
                  <a:srgbClr val="0F42C8"/>
                </a:solidFill>
                <a:latin typeface="Times New Roman"/>
                <a:cs typeface="Times New Roman"/>
              </a:rPr>
              <a:t>function of the charge </a:t>
            </a:r>
            <a:r>
              <a:rPr lang="en-US" sz="2000" i="1" dirty="0">
                <a:solidFill>
                  <a:srgbClr val="FF0000"/>
                </a:solidFill>
                <a:latin typeface="Times New Roman"/>
                <a:cs typeface="Times New Roman"/>
              </a:rPr>
              <a:t>q</a:t>
            </a:r>
            <a:r>
              <a:rPr lang="en-US" sz="2000" dirty="0">
                <a:solidFill>
                  <a:srgbClr val="0F42C8"/>
                </a:solidFill>
                <a:latin typeface="Times New Roman"/>
                <a:cs typeface="Times New Roman"/>
              </a:rPr>
              <a:t> that generates the field</a:t>
            </a:r>
            <a:r>
              <a:rPr lang="en-US" sz="2000" dirty="0">
                <a:latin typeface="Times New Roman"/>
                <a:cs typeface="Times New Roman"/>
              </a:rPr>
              <a:t>, a </a:t>
            </a:r>
            <a:r>
              <a:rPr lang="en-US" sz="2000" dirty="0">
                <a:solidFill>
                  <a:srgbClr val="FF0000"/>
                </a:solidFill>
                <a:latin typeface="Times New Roman"/>
                <a:cs typeface="Times New Roman"/>
              </a:rPr>
              <a:t>negative charge </a:t>
            </a:r>
            <a:r>
              <a:rPr lang="en-US" sz="2000" dirty="0">
                <a:solidFill>
                  <a:srgbClr val="0F42C8"/>
                </a:solidFill>
                <a:latin typeface="Times New Roman"/>
                <a:cs typeface="Times New Roman"/>
              </a:rPr>
              <a:t>will produce </a:t>
            </a:r>
            <a:r>
              <a:rPr lang="en-US" sz="2000" dirty="0">
                <a:latin typeface="Times New Roman"/>
                <a:cs typeface="Times New Roman"/>
              </a:rPr>
              <a:t>a </a:t>
            </a:r>
            <a:r>
              <a:rPr lang="en-US" sz="2000" dirty="0">
                <a:solidFill>
                  <a:srgbClr val="FF0000"/>
                </a:solidFill>
                <a:latin typeface="Times New Roman"/>
                <a:cs typeface="Times New Roman"/>
              </a:rPr>
              <a:t>NEGATIVE </a:t>
            </a:r>
            <a:r>
              <a:rPr lang="en-US" sz="2000" i="1" dirty="0">
                <a:solidFill>
                  <a:srgbClr val="FF0000"/>
                </a:solidFill>
                <a:latin typeface="Times New Roman"/>
                <a:cs typeface="Times New Roman"/>
              </a:rPr>
              <a:t>absolute electric potential </a:t>
            </a:r>
            <a:r>
              <a:rPr lang="en-US" sz="2000" dirty="0">
                <a:latin typeface="Times New Roman"/>
                <a:cs typeface="Times New Roman"/>
              </a:rPr>
              <a:t>and a </a:t>
            </a:r>
            <a:r>
              <a:rPr lang="en-US" sz="2000" dirty="0">
                <a:solidFill>
                  <a:srgbClr val="00B050"/>
                </a:solidFill>
                <a:latin typeface="Times New Roman"/>
                <a:cs typeface="Times New Roman"/>
              </a:rPr>
              <a:t>positive charge </a:t>
            </a:r>
            <a:r>
              <a:rPr lang="en-US" sz="2000" dirty="0">
                <a:solidFill>
                  <a:srgbClr val="0F42C8"/>
                </a:solidFill>
                <a:latin typeface="Times New Roman"/>
                <a:cs typeface="Times New Roman"/>
              </a:rPr>
              <a:t>will produce </a:t>
            </a:r>
            <a:r>
              <a:rPr lang="en-US" sz="2000" dirty="0">
                <a:latin typeface="Times New Roman"/>
                <a:cs typeface="Times New Roman"/>
              </a:rPr>
              <a:t>a </a:t>
            </a:r>
            <a:r>
              <a:rPr lang="en-US" sz="2000" dirty="0">
                <a:solidFill>
                  <a:srgbClr val="00B050"/>
                </a:solidFill>
                <a:latin typeface="Times New Roman"/>
                <a:cs typeface="Times New Roman"/>
              </a:rPr>
              <a:t>POSITIVE </a:t>
            </a:r>
            <a:r>
              <a:rPr lang="en-US" sz="2000" i="1" dirty="0">
                <a:solidFill>
                  <a:srgbClr val="00B050"/>
                </a:solidFill>
                <a:latin typeface="Times New Roman"/>
                <a:cs typeface="Times New Roman"/>
              </a:rPr>
              <a:t>absolute electric potential</a:t>
            </a:r>
            <a:r>
              <a:rPr lang="en-US" sz="2000" dirty="0">
                <a:latin typeface="Times New Roman"/>
                <a:cs typeface="Times New Roman"/>
              </a:rPr>
              <a:t>!</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39062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54" name="TextBox 53"/>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Work and Electric-Potential (Voltage) Fields</a:t>
            </a:r>
            <a:endParaRPr lang="en-US" sz="2800" dirty="0">
              <a:latin typeface="Times New Roman"/>
              <a:cs typeface="Times New Roman"/>
            </a:endParaRPr>
          </a:p>
        </p:txBody>
      </p:sp>
      <p:sp>
        <p:nvSpPr>
          <p:cNvPr id="55" name="TextBox 54"/>
          <p:cNvSpPr txBox="1"/>
          <p:nvPr/>
        </p:nvSpPr>
        <p:spPr>
          <a:xfrm>
            <a:off x="244215" y="770414"/>
            <a:ext cx="8671185" cy="523220"/>
          </a:xfrm>
          <a:prstGeom prst="rect">
            <a:avLst/>
          </a:prstGeom>
          <a:noFill/>
        </p:spPr>
        <p:txBody>
          <a:bodyPr wrap="square" rtlCol="0">
            <a:spAutoFit/>
          </a:bodyPr>
          <a:lstStyle/>
          <a:p>
            <a:r>
              <a:rPr lang="en-US" sz="2800" dirty="0">
                <a:solidFill>
                  <a:srgbClr val="FF0000"/>
                </a:solidFill>
                <a:latin typeface="Apple Chancery"/>
                <a:cs typeface="Apple Chancery"/>
              </a:rPr>
              <a:t>Note: </a:t>
            </a:r>
            <a:r>
              <a:rPr lang="en-US" sz="2000" dirty="0">
                <a:latin typeface="Times New Roman"/>
                <a:cs typeface="Times New Roman"/>
              </a:rPr>
              <a:t>An </a:t>
            </a:r>
            <a:r>
              <a:rPr lang="en-US" sz="2000" i="1" dirty="0">
                <a:solidFill>
                  <a:srgbClr val="FF0000"/>
                </a:solidFill>
                <a:latin typeface="Times New Roman"/>
                <a:cs typeface="Times New Roman"/>
              </a:rPr>
              <a:t>absolute electric potential field </a:t>
            </a:r>
            <a:r>
              <a:rPr lang="en-US" sz="2000" dirty="0">
                <a:latin typeface="Times New Roman"/>
                <a:cs typeface="Times New Roman"/>
              </a:rPr>
              <a:t>is a </a:t>
            </a:r>
            <a:r>
              <a:rPr lang="en-US" sz="2000" dirty="0">
                <a:solidFill>
                  <a:srgbClr val="0000FF"/>
                </a:solidFill>
                <a:latin typeface="Times New Roman"/>
                <a:cs typeface="Times New Roman"/>
              </a:rPr>
              <a:t>modified</a:t>
            </a:r>
            <a:r>
              <a:rPr lang="en-US" sz="2000" i="1" dirty="0">
                <a:solidFill>
                  <a:srgbClr val="0000FF"/>
                </a:solidFill>
                <a:latin typeface="Times New Roman"/>
                <a:cs typeface="Times New Roman"/>
              </a:rPr>
              <a:t> potential energy </a:t>
            </a:r>
            <a:r>
              <a:rPr lang="en-US" sz="2000" dirty="0">
                <a:solidFill>
                  <a:srgbClr val="0000FF"/>
                </a:solidFill>
                <a:latin typeface="Times New Roman"/>
                <a:cs typeface="Times New Roman"/>
              </a:rPr>
              <a:t>field</a:t>
            </a:r>
            <a:r>
              <a:rPr lang="en-US" sz="2000" dirty="0">
                <a:latin typeface="Times New Roman"/>
                <a:cs typeface="Times New Roman"/>
              </a:rPr>
              <a:t>.  </a:t>
            </a:r>
            <a:endParaRPr lang="en-US" sz="2000" dirty="0">
              <a:solidFill>
                <a:srgbClr val="0000FF"/>
              </a:solidFill>
              <a:latin typeface="Times New Roman"/>
              <a:cs typeface="Times New Roman"/>
            </a:endParaRPr>
          </a:p>
        </p:txBody>
      </p:sp>
      <p:sp>
        <p:nvSpPr>
          <p:cNvPr id="57" name="TextBox 56"/>
          <p:cNvSpPr txBox="1"/>
          <p:nvPr/>
        </p:nvSpPr>
        <p:spPr>
          <a:xfrm>
            <a:off x="244215" y="1296611"/>
            <a:ext cx="8671185" cy="830997"/>
          </a:xfrm>
          <a:prstGeom prst="rect">
            <a:avLst/>
          </a:prstGeom>
          <a:noFill/>
        </p:spPr>
        <p:txBody>
          <a:bodyPr wrap="square" rtlCol="0">
            <a:spAutoFit/>
          </a:bodyPr>
          <a:lstStyle/>
          <a:p>
            <a:r>
              <a:rPr lang="en-US" sz="2800" dirty="0">
                <a:solidFill>
                  <a:srgbClr val="FF0000"/>
                </a:solidFill>
                <a:latin typeface="Apple Chancery"/>
                <a:cs typeface="Apple Chancery"/>
              </a:rPr>
              <a:t>Everything </a:t>
            </a:r>
            <a:r>
              <a:rPr lang="en-US" sz="2000" dirty="0">
                <a:latin typeface="Times New Roman"/>
                <a:cs typeface="Times New Roman"/>
              </a:rPr>
              <a:t>you can do with </a:t>
            </a:r>
            <a:r>
              <a:rPr lang="en-US" sz="2000" i="1" dirty="0">
                <a:solidFill>
                  <a:srgbClr val="FF0000"/>
                </a:solidFill>
                <a:latin typeface="Times New Roman"/>
                <a:cs typeface="Times New Roman"/>
              </a:rPr>
              <a:t>energy considerations</a:t>
            </a:r>
            <a:r>
              <a:rPr lang="en-US" sz="2000" dirty="0">
                <a:latin typeface="Times New Roman"/>
                <a:cs typeface="Times New Roman"/>
              </a:rPr>
              <a:t>, you can do with </a:t>
            </a:r>
            <a:r>
              <a:rPr lang="en-US" sz="2000" i="1" dirty="0">
                <a:solidFill>
                  <a:srgbClr val="FF0000"/>
                </a:solidFill>
                <a:latin typeface="Times New Roman"/>
                <a:cs typeface="Times New Roman"/>
              </a:rPr>
              <a:t>electric potential functions</a:t>
            </a:r>
            <a:r>
              <a:rPr lang="en-US" sz="2000" dirty="0">
                <a:latin typeface="Times New Roman"/>
                <a:cs typeface="Times New Roman"/>
              </a:rPr>
              <a:t>:</a:t>
            </a:r>
            <a:endParaRPr lang="en-US" sz="2000" dirty="0">
              <a:solidFill>
                <a:srgbClr val="0000FF"/>
              </a:solidFill>
              <a:latin typeface="Times New Roman"/>
              <a:cs typeface="Times New Roman"/>
            </a:endParaRPr>
          </a:p>
        </p:txBody>
      </p:sp>
      <p:sp>
        <p:nvSpPr>
          <p:cNvPr id="60" name="TextBox 59"/>
          <p:cNvSpPr txBox="1"/>
          <p:nvPr/>
        </p:nvSpPr>
        <p:spPr>
          <a:xfrm>
            <a:off x="625215" y="2096216"/>
            <a:ext cx="5092486" cy="1323439"/>
          </a:xfrm>
          <a:prstGeom prst="rect">
            <a:avLst/>
          </a:prstGeom>
          <a:noFill/>
        </p:spPr>
        <p:txBody>
          <a:bodyPr wrap="square" rtlCol="0">
            <a:spAutoFit/>
          </a:bodyPr>
          <a:lstStyle/>
          <a:p>
            <a:r>
              <a:rPr lang="en-US" sz="2000" dirty="0">
                <a:solidFill>
                  <a:srgbClr val="FF0000"/>
                </a:solidFill>
                <a:latin typeface="Apple Chancery"/>
                <a:cs typeface="Apple Chancery"/>
              </a:rPr>
              <a:t>Just as </a:t>
            </a:r>
            <a:r>
              <a:rPr lang="en-US" sz="2000" dirty="0">
                <a:latin typeface="Times New Roman"/>
                <a:cs typeface="Times New Roman"/>
              </a:rPr>
              <a:t>the </a:t>
            </a:r>
            <a:r>
              <a:rPr lang="en-US" sz="2000" dirty="0">
                <a:solidFill>
                  <a:srgbClr val="0000FF"/>
                </a:solidFill>
                <a:latin typeface="Times New Roman"/>
                <a:cs typeface="Times New Roman"/>
              </a:rPr>
              <a:t>work done </a:t>
            </a:r>
            <a:r>
              <a:rPr lang="en-US" sz="2000" dirty="0">
                <a:latin typeface="Times New Roman"/>
                <a:cs typeface="Times New Roman"/>
              </a:rPr>
              <a:t>on a </a:t>
            </a:r>
            <a:r>
              <a:rPr lang="en-US" sz="2000" dirty="0">
                <a:solidFill>
                  <a:srgbClr val="0000FF"/>
                </a:solidFill>
                <a:latin typeface="Times New Roman"/>
                <a:cs typeface="Times New Roman"/>
              </a:rPr>
              <a:t>body moving </a:t>
            </a:r>
            <a:r>
              <a:rPr lang="en-US" sz="2000" dirty="0">
                <a:latin typeface="Times New Roman"/>
                <a:cs typeface="Times New Roman"/>
              </a:rPr>
              <a:t>from one point to another </a:t>
            </a:r>
            <a:r>
              <a:rPr lang="en-US" sz="2000" dirty="0">
                <a:solidFill>
                  <a:srgbClr val="0000FF"/>
                </a:solidFill>
                <a:latin typeface="Times New Roman"/>
                <a:cs typeface="Times New Roman"/>
              </a:rPr>
              <a:t>in</a:t>
            </a:r>
            <a:r>
              <a:rPr lang="en-US" sz="2000" dirty="0">
                <a:latin typeface="Times New Roman"/>
                <a:cs typeface="Times New Roman"/>
              </a:rPr>
              <a:t> a </a:t>
            </a:r>
            <a:r>
              <a:rPr lang="en-US" sz="2000" i="1" dirty="0">
                <a:solidFill>
                  <a:srgbClr val="0000FF"/>
                </a:solidFill>
                <a:latin typeface="Times New Roman"/>
                <a:cs typeface="Times New Roman"/>
              </a:rPr>
              <a:t>conservative force field</a:t>
            </a:r>
            <a:r>
              <a:rPr lang="en-US" sz="2000" dirty="0">
                <a:solidFill>
                  <a:srgbClr val="0000FF"/>
                </a:solidFill>
                <a:latin typeface="Times New Roman"/>
                <a:cs typeface="Times New Roman"/>
              </a:rPr>
              <a:t> </a:t>
            </a:r>
            <a:r>
              <a:rPr lang="en-US" sz="2000" dirty="0">
                <a:latin typeface="Times New Roman"/>
                <a:cs typeface="Times New Roman"/>
              </a:rPr>
              <a:t>equals                 ,  we can use the </a:t>
            </a:r>
            <a:r>
              <a:rPr lang="en-US" sz="2000" dirty="0">
                <a:solidFill>
                  <a:srgbClr val="0000FF"/>
                </a:solidFill>
                <a:latin typeface="Times New Roman"/>
                <a:cs typeface="Times New Roman"/>
              </a:rPr>
              <a:t>definition of absolute electric potential </a:t>
            </a:r>
            <a:r>
              <a:rPr lang="en-US" sz="2000" dirty="0">
                <a:solidFill>
                  <a:srgbClr val="008000"/>
                </a:solidFill>
                <a:latin typeface="Times New Roman"/>
                <a:cs typeface="Times New Roman"/>
              </a:rPr>
              <a:t>to write</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61" name="Object 60"/>
          <p:cNvGraphicFramePr>
            <a:graphicFrameLocks noChangeAspect="1"/>
          </p:cNvGraphicFramePr>
          <p:nvPr/>
        </p:nvGraphicFramePr>
        <p:xfrm>
          <a:off x="1387475" y="2771994"/>
          <a:ext cx="1085850" cy="276225"/>
        </p:xfrm>
        <a:graphic>
          <a:graphicData uri="http://schemas.openxmlformats.org/presentationml/2006/ole">
            <mc:AlternateContent xmlns:mc="http://schemas.openxmlformats.org/markup-compatibility/2006">
              <mc:Choice xmlns:v="urn:schemas-microsoft-com:vml" Requires="v">
                <p:oleObj spid="_x0000_s18505" name="Equation" r:id="rId4" imgW="647700" imgH="165100" progId="Equation.DSMT4">
                  <p:embed/>
                </p:oleObj>
              </mc:Choice>
              <mc:Fallback>
                <p:oleObj name="Equation" r:id="rId4" imgW="647700" imgH="165100" progId="Equation.DSMT4">
                  <p:embed/>
                  <p:pic>
                    <p:nvPicPr>
                      <p:cNvPr id="61" name="Object 60"/>
                      <p:cNvPicPr/>
                      <p:nvPr/>
                    </p:nvPicPr>
                    <p:blipFill>
                      <a:blip r:embed="rId5"/>
                      <a:stretch>
                        <a:fillRect/>
                      </a:stretch>
                    </p:blipFill>
                    <p:spPr>
                      <a:xfrm>
                        <a:off x="1387475" y="2771994"/>
                        <a:ext cx="1085850" cy="276225"/>
                      </a:xfrm>
                      <a:prstGeom prst="rect">
                        <a:avLst/>
                      </a:prstGeom>
                    </p:spPr>
                  </p:pic>
                </p:oleObj>
              </mc:Fallback>
            </mc:AlternateContent>
          </a:graphicData>
        </a:graphic>
      </p:graphicFrame>
      <p:graphicFrame>
        <p:nvGraphicFramePr>
          <p:cNvPr id="64" name="Object 63"/>
          <p:cNvGraphicFramePr>
            <a:graphicFrameLocks noChangeAspect="1"/>
          </p:cNvGraphicFramePr>
          <p:nvPr/>
        </p:nvGraphicFramePr>
        <p:xfrm>
          <a:off x="6403975" y="2262406"/>
          <a:ext cx="1958975" cy="1019175"/>
        </p:xfrm>
        <a:graphic>
          <a:graphicData uri="http://schemas.openxmlformats.org/presentationml/2006/ole">
            <mc:AlternateContent xmlns:mc="http://schemas.openxmlformats.org/markup-compatibility/2006">
              <mc:Choice xmlns:v="urn:schemas-microsoft-com:vml" Requires="v">
                <p:oleObj spid="_x0000_s18506" name="Equation" r:id="rId6" imgW="1168400" imgH="609600" progId="Equation.DSMT4">
                  <p:embed/>
                </p:oleObj>
              </mc:Choice>
              <mc:Fallback>
                <p:oleObj name="Equation" r:id="rId6" imgW="1168400" imgH="609600" progId="Equation.DSMT4">
                  <p:embed/>
                  <p:pic>
                    <p:nvPicPr>
                      <p:cNvPr id="64" name="Object 63"/>
                      <p:cNvPicPr/>
                      <p:nvPr/>
                    </p:nvPicPr>
                    <p:blipFill>
                      <a:blip r:embed="rId7"/>
                      <a:stretch>
                        <a:fillRect/>
                      </a:stretch>
                    </p:blipFill>
                    <p:spPr>
                      <a:xfrm>
                        <a:off x="6403975" y="2262406"/>
                        <a:ext cx="1958975" cy="1019175"/>
                      </a:xfrm>
                      <a:prstGeom prst="rect">
                        <a:avLst/>
                      </a:prstGeom>
                    </p:spPr>
                  </p:pic>
                </p:oleObj>
              </mc:Fallback>
            </mc:AlternateContent>
          </a:graphicData>
        </a:graphic>
      </p:graphicFrame>
      <p:sp>
        <p:nvSpPr>
          <p:cNvPr id="65" name="TextBox 64"/>
          <p:cNvSpPr txBox="1"/>
          <p:nvPr/>
        </p:nvSpPr>
        <p:spPr>
          <a:xfrm>
            <a:off x="625215" y="3419655"/>
            <a:ext cx="6015297" cy="1323439"/>
          </a:xfrm>
          <a:prstGeom prst="rect">
            <a:avLst/>
          </a:prstGeom>
          <a:noFill/>
        </p:spPr>
        <p:txBody>
          <a:bodyPr wrap="square" rtlCol="0">
            <a:spAutoFit/>
          </a:bodyPr>
          <a:lstStyle/>
          <a:p>
            <a:r>
              <a:rPr lang="en-US" sz="2000" dirty="0">
                <a:solidFill>
                  <a:srgbClr val="FF0000"/>
                </a:solidFill>
                <a:latin typeface="Apple Chancery"/>
                <a:cs typeface="Apple Chancery"/>
              </a:rPr>
              <a:t>Apparently, </a:t>
            </a:r>
            <a:r>
              <a:rPr lang="en-US" sz="2000" dirty="0">
                <a:latin typeface="Times New Roman"/>
                <a:cs typeface="Times New Roman"/>
              </a:rPr>
              <a:t>if you know the </a:t>
            </a:r>
            <a:r>
              <a:rPr lang="en-US" sz="2000" i="1" dirty="0">
                <a:solidFill>
                  <a:srgbClr val="FF0000"/>
                </a:solidFill>
                <a:latin typeface="Times New Roman"/>
                <a:cs typeface="Times New Roman"/>
              </a:rPr>
              <a:t>voltage difference </a:t>
            </a:r>
            <a:r>
              <a:rPr lang="en-US" sz="2000" dirty="0">
                <a:latin typeface="Times New Roman"/>
                <a:cs typeface="Times New Roman"/>
              </a:rPr>
              <a:t>between two points, you know how much </a:t>
            </a:r>
            <a:r>
              <a:rPr lang="en-US" sz="2000" i="1" dirty="0">
                <a:solidFill>
                  <a:srgbClr val="FF0000"/>
                </a:solidFill>
                <a:latin typeface="Times New Roman"/>
                <a:cs typeface="Times New Roman"/>
              </a:rPr>
              <a:t>work per unit charge </a:t>
            </a:r>
            <a:r>
              <a:rPr lang="en-US" sz="2000" dirty="0">
                <a:latin typeface="Times New Roman"/>
                <a:cs typeface="Times New Roman"/>
              </a:rPr>
              <a:t>AND </a:t>
            </a:r>
            <a:r>
              <a:rPr lang="en-US" sz="2000" i="1" dirty="0">
                <a:solidFill>
                  <a:srgbClr val="FF0000"/>
                </a:solidFill>
                <a:latin typeface="Times New Roman"/>
                <a:cs typeface="Times New Roman"/>
              </a:rPr>
              <a:t>potential </a:t>
            </a:r>
            <a:r>
              <a:rPr lang="en-US" sz="2000" i="1">
                <a:solidFill>
                  <a:srgbClr val="FF0000"/>
                </a:solidFill>
                <a:latin typeface="Times New Roman"/>
                <a:cs typeface="Times New Roman"/>
              </a:rPr>
              <a:t>energy change </a:t>
            </a:r>
            <a:r>
              <a:rPr lang="en-US" sz="2000" i="1" dirty="0">
                <a:solidFill>
                  <a:srgbClr val="FF0000"/>
                </a:solidFill>
                <a:latin typeface="Times New Roman"/>
                <a:cs typeface="Times New Roman"/>
              </a:rPr>
              <a:t>per unit charge </a:t>
            </a:r>
            <a:r>
              <a:rPr lang="en-US" sz="2000" i="1" dirty="0">
                <a:latin typeface="Times New Roman"/>
                <a:cs typeface="Times New Roman"/>
              </a:rPr>
              <a:t>t</a:t>
            </a:r>
            <a:r>
              <a:rPr lang="en-US" sz="2000" dirty="0">
                <a:latin typeface="Times New Roman"/>
                <a:cs typeface="Times New Roman"/>
              </a:rPr>
              <a:t>he field has available between the two points.</a:t>
            </a:r>
            <a:endParaRPr lang="en-US" sz="2000" dirty="0">
              <a:solidFill>
                <a:srgbClr val="0000FF"/>
              </a:solidFill>
              <a:latin typeface="Times New Roman"/>
              <a:cs typeface="Times New Roman"/>
            </a:endParaRPr>
          </a:p>
        </p:txBody>
      </p:sp>
      <p:sp>
        <p:nvSpPr>
          <p:cNvPr id="71" name="TextBox 70"/>
          <p:cNvSpPr txBox="1"/>
          <p:nvPr/>
        </p:nvSpPr>
        <p:spPr>
          <a:xfrm>
            <a:off x="244215" y="4740118"/>
            <a:ext cx="8794420" cy="830997"/>
          </a:xfrm>
          <a:prstGeom prst="rect">
            <a:avLst/>
          </a:prstGeom>
          <a:noFill/>
        </p:spPr>
        <p:txBody>
          <a:bodyPr wrap="square" rtlCol="0">
            <a:spAutoFit/>
          </a:bodyPr>
          <a:lstStyle/>
          <a:p>
            <a:r>
              <a:rPr lang="en-US" sz="2800" dirty="0">
                <a:solidFill>
                  <a:srgbClr val="FF0000"/>
                </a:solidFill>
                <a:latin typeface="Apple Chancery"/>
                <a:cs typeface="Apple Chancery"/>
              </a:rPr>
              <a:t>Example 5:</a:t>
            </a:r>
            <a:r>
              <a:rPr lang="en-US" sz="2000" dirty="0">
                <a:latin typeface="Times New Roman"/>
                <a:cs typeface="Times New Roman"/>
              </a:rPr>
              <a:t>  </a:t>
            </a:r>
            <a:r>
              <a:rPr lang="en-US" sz="2000" dirty="0">
                <a:solidFill>
                  <a:srgbClr val="0000FF"/>
                </a:solidFill>
                <a:latin typeface="Times New Roman"/>
                <a:cs typeface="Times New Roman"/>
              </a:rPr>
              <a:t>How much work </a:t>
            </a:r>
            <a:r>
              <a:rPr lang="en-US" sz="2000" dirty="0">
                <a:latin typeface="Times New Roman"/>
                <a:cs typeface="Times New Roman"/>
              </a:rPr>
              <a:t>does a field do on a moving</a:t>
            </a:r>
            <a:r>
              <a:rPr lang="en-US" sz="2000" dirty="0">
                <a:solidFill>
                  <a:srgbClr val="FF0000"/>
                </a:solidFill>
                <a:latin typeface="Times New Roman"/>
                <a:cs typeface="Times New Roman"/>
              </a:rPr>
              <a:t> 2 C charge </a:t>
            </a:r>
            <a:r>
              <a:rPr lang="en-US" sz="2000" dirty="0">
                <a:latin typeface="Times New Roman"/>
                <a:cs typeface="Times New Roman"/>
              </a:rPr>
              <a:t>if the </a:t>
            </a:r>
            <a:r>
              <a:rPr lang="en-US" sz="2000" i="1" dirty="0">
                <a:solidFill>
                  <a:srgbClr val="0000FF"/>
                </a:solidFill>
                <a:latin typeface="Times New Roman"/>
                <a:cs typeface="Times New Roman"/>
              </a:rPr>
              <a:t>potential difference </a:t>
            </a:r>
            <a:r>
              <a:rPr lang="en-US" sz="2000" dirty="0">
                <a:solidFill>
                  <a:srgbClr val="0000FF"/>
                </a:solidFill>
                <a:latin typeface="Times New Roman"/>
                <a:cs typeface="Times New Roman"/>
              </a:rPr>
              <a:t>between</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beginning</a:t>
            </a:r>
            <a:r>
              <a:rPr lang="en-US" sz="2000" dirty="0">
                <a:solidFill>
                  <a:srgbClr val="000000"/>
                </a:solidFill>
                <a:latin typeface="Times New Roman"/>
                <a:cs typeface="Times New Roman"/>
              </a:rPr>
              <a:t> and </a:t>
            </a:r>
            <a:r>
              <a:rPr lang="en-US" sz="2000" dirty="0">
                <a:solidFill>
                  <a:srgbClr val="0000FF"/>
                </a:solidFill>
                <a:latin typeface="Times New Roman"/>
                <a:cs typeface="Times New Roman"/>
              </a:rPr>
              <a:t>end points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7 volts</a:t>
            </a:r>
            <a:r>
              <a:rPr lang="en-US" sz="2000" dirty="0">
                <a:latin typeface="Times New Roman"/>
                <a:cs typeface="Times New Roman"/>
              </a:rPr>
              <a:t>?</a:t>
            </a:r>
            <a:endParaRPr lang="en-US" sz="2000" dirty="0">
              <a:solidFill>
                <a:srgbClr val="0000FF"/>
              </a:solidFill>
              <a:latin typeface="Times New Roman"/>
              <a:cs typeface="Times New Roman"/>
            </a:endParaRPr>
          </a:p>
        </p:txBody>
      </p:sp>
      <p:graphicFrame>
        <p:nvGraphicFramePr>
          <p:cNvPr id="72" name="Object 71"/>
          <p:cNvGraphicFramePr>
            <a:graphicFrameLocks noChangeAspect="1"/>
          </p:cNvGraphicFramePr>
          <p:nvPr/>
        </p:nvGraphicFramePr>
        <p:xfrm>
          <a:off x="2016125" y="5571115"/>
          <a:ext cx="4772025" cy="1000125"/>
        </p:xfrm>
        <a:graphic>
          <a:graphicData uri="http://schemas.openxmlformats.org/presentationml/2006/ole">
            <mc:AlternateContent xmlns:mc="http://schemas.openxmlformats.org/markup-compatibility/2006">
              <mc:Choice xmlns:v="urn:schemas-microsoft-com:vml" Requires="v">
                <p:oleObj spid="_x0000_s18507" name="Equation" r:id="rId8" imgW="2844800" imgH="596900" progId="Equation.DSMT4">
                  <p:embed/>
                </p:oleObj>
              </mc:Choice>
              <mc:Fallback>
                <p:oleObj name="Equation" r:id="rId8" imgW="2844800" imgH="596900" progId="Equation.DSMT4">
                  <p:embed/>
                  <p:pic>
                    <p:nvPicPr>
                      <p:cNvPr id="72" name="Object 71"/>
                      <p:cNvPicPr/>
                      <p:nvPr/>
                    </p:nvPicPr>
                    <p:blipFill>
                      <a:blip r:embed="rId9"/>
                      <a:stretch>
                        <a:fillRect/>
                      </a:stretch>
                    </p:blipFill>
                    <p:spPr>
                      <a:xfrm>
                        <a:off x="2016125" y="5571115"/>
                        <a:ext cx="4772025" cy="1000125"/>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6807200" y="3610155"/>
          <a:ext cx="2108200" cy="1019175"/>
        </p:xfrm>
        <a:graphic>
          <a:graphicData uri="http://schemas.openxmlformats.org/presentationml/2006/ole">
            <mc:AlternateContent xmlns:mc="http://schemas.openxmlformats.org/markup-compatibility/2006">
              <mc:Choice xmlns:v="urn:schemas-microsoft-com:vml" Requires="v">
                <p:oleObj spid="_x0000_s18508" name="Equation" r:id="rId10" imgW="1257300" imgH="609600" progId="Equation.DSMT4">
                  <p:embed/>
                </p:oleObj>
              </mc:Choice>
              <mc:Fallback>
                <p:oleObj name="Equation" r:id="rId10" imgW="1257300" imgH="609600" progId="Equation.DSMT4">
                  <p:embed/>
                  <p:pic>
                    <p:nvPicPr>
                      <p:cNvPr id="13" name="Object 12"/>
                      <p:cNvPicPr/>
                      <p:nvPr/>
                    </p:nvPicPr>
                    <p:blipFill>
                      <a:blip r:embed="rId11"/>
                      <a:stretch>
                        <a:fillRect/>
                      </a:stretch>
                    </p:blipFill>
                    <p:spPr>
                      <a:xfrm>
                        <a:off x="6807200" y="3610155"/>
                        <a:ext cx="2108200" cy="1019175"/>
                      </a:xfrm>
                      <a:prstGeom prst="rect">
                        <a:avLst/>
                      </a:prstGeom>
                    </p:spPr>
                  </p:pic>
                </p:oleObj>
              </mc:Fallback>
            </mc:AlternateContent>
          </a:graphicData>
        </a:graphic>
      </p:graphicFrame>
      <p:sp>
        <p:nvSpPr>
          <p:cNvPr id="2" name="TextBox 1"/>
          <p:cNvSpPr txBox="1"/>
          <p:nvPr/>
        </p:nvSpPr>
        <p:spPr>
          <a:xfrm>
            <a:off x="7835900" y="3096915"/>
            <a:ext cx="577026" cy="400110"/>
          </a:xfrm>
          <a:prstGeom prst="rect">
            <a:avLst/>
          </a:prstGeom>
          <a:noFill/>
        </p:spPr>
        <p:txBody>
          <a:bodyPr wrap="none" rtlCol="0">
            <a:spAutoFit/>
          </a:bodyPr>
          <a:lstStyle/>
          <a:p>
            <a:r>
              <a:rPr lang="en-US" sz="2000" dirty="0">
                <a:solidFill>
                  <a:srgbClr val="0000FF"/>
                </a:solidFill>
                <a:latin typeface="Times New Roman"/>
                <a:cs typeface="Times New Roman"/>
              </a:rPr>
              <a:t>and</a:t>
            </a:r>
          </a:p>
        </p:txBody>
      </p:sp>
    </p:spTree>
    <p:extLst>
      <p:ext uri="{BB962C8B-B14F-4D97-AF65-F5344CB8AC3E}">
        <p14:creationId xmlns:p14="http://schemas.microsoft.com/office/powerpoint/2010/main" val="16436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dissolv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dissolv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5"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41D034-A7EB-EF4C-AEEF-FD50DB4B6A5D}"/>
              </a:ext>
            </a:extLst>
          </p:cNvPr>
          <p:cNvSpPr/>
          <p:nvPr/>
        </p:nvSpPr>
        <p:spPr>
          <a:xfrm>
            <a:off x="304800" y="4038600"/>
            <a:ext cx="83280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a:extLst>
              <a:ext uri="{FF2B5EF4-FFF2-40B4-BE49-F238E27FC236}">
                <a16:creationId xmlns:a16="http://schemas.microsoft.com/office/drawing/2014/main" id="{839BE4E8-78CB-EF43-8379-F1C5E6D24911}"/>
              </a:ext>
            </a:extLst>
          </p:cNvPr>
          <p:cNvSpPr txBox="1">
            <a:spLocks noChangeArrowheads="1"/>
          </p:cNvSpPr>
          <p:nvPr/>
        </p:nvSpPr>
        <p:spPr bwMode="auto">
          <a:xfrm>
            <a:off x="139195" y="1006457"/>
            <a:ext cx="498128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Apple Chancery" panose="03020702040506060504" pitchFamily="66" charset="-79"/>
                <a:cs typeface="Apple Chancery" panose="03020702040506060504" pitchFamily="66" charset="-79"/>
              </a:rPr>
              <a:t>What electric field </a:t>
            </a:r>
            <a:r>
              <a:rPr lang="en-US" altLang="en-US" sz="2000" dirty="0">
                <a:latin typeface="Times New Roman" panose="02020603050405020304" pitchFamily="18" charset="0"/>
                <a:cs typeface="Times New Roman" panose="02020603050405020304" pitchFamily="18" charset="0"/>
              </a:rPr>
              <a:t>will be needed to </a:t>
            </a:r>
            <a:r>
              <a:rPr lang="en-US" altLang="en-US" sz="2000" dirty="0">
                <a:solidFill>
                  <a:srgbClr val="1D46D1"/>
                </a:solidFill>
                <a:latin typeface="Times New Roman" panose="02020603050405020304" pitchFamily="18" charset="0"/>
                <a:cs typeface="Times New Roman" panose="02020603050405020304" pitchFamily="18" charset="0"/>
              </a:rPr>
              <a:t>stop an electron with kinetic energy K in</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1D46D1"/>
                </a:solidFill>
                <a:latin typeface="Times New Roman" panose="02020603050405020304" pitchFamily="18" charset="0"/>
                <a:cs typeface="Times New Roman" panose="02020603050405020304" pitchFamily="18" charset="0"/>
              </a:rPr>
              <a:t>distance d</a:t>
            </a:r>
            <a:r>
              <a:rPr lang="en-US" altLang="en-US" sz="2000" dirty="0">
                <a:latin typeface="Times New Roman" panose="02020603050405020304" pitchFamily="18" charset="0"/>
                <a:cs typeface="Times New Roman" panose="02020603050405020304" pitchFamily="18" charset="0"/>
              </a:rPr>
              <a:t>.  In what direction should the the field be, opposite the direction of the electron’s motion or with the electron’s motion?</a:t>
            </a:r>
          </a:p>
        </p:txBody>
      </p:sp>
      <p:sp>
        <p:nvSpPr>
          <p:cNvPr id="8" name="Rectangle 5">
            <a:extLst>
              <a:ext uri="{FF2B5EF4-FFF2-40B4-BE49-F238E27FC236}">
                <a16:creationId xmlns:a16="http://schemas.microsoft.com/office/drawing/2014/main" id="{0AA5EF60-0269-DE49-91A0-F35F8ADE4AB0}"/>
              </a:ext>
            </a:extLst>
          </p:cNvPr>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9" name="Object 2">
            <a:extLst>
              <a:ext uri="{FF2B5EF4-FFF2-40B4-BE49-F238E27FC236}">
                <a16:creationId xmlns:a16="http://schemas.microsoft.com/office/drawing/2014/main" id="{E4345468-DA68-014D-82AA-3405F0645D3C}"/>
              </a:ext>
            </a:extLst>
          </p:cNvPr>
          <p:cNvGraphicFramePr>
            <a:graphicFrameLocks noChangeAspect="1"/>
          </p:cNvGraphicFramePr>
          <p:nvPr>
            <p:extLst>
              <p:ext uri="{D42A27DB-BD31-4B8C-83A1-F6EECF244321}">
                <p14:modId xmlns:p14="http://schemas.microsoft.com/office/powerpoint/2010/main" val="3242142142"/>
              </p:ext>
            </p:extLst>
          </p:nvPr>
        </p:nvGraphicFramePr>
        <p:xfrm>
          <a:off x="5196681" y="1462050"/>
          <a:ext cx="3627438" cy="1136650"/>
        </p:xfrm>
        <a:graphic>
          <a:graphicData uri="http://schemas.openxmlformats.org/presentationml/2006/ole">
            <mc:AlternateContent xmlns:mc="http://schemas.openxmlformats.org/markup-compatibility/2006">
              <mc:Choice xmlns:v="urn:schemas-microsoft-com:vml" Requires="v">
                <p:oleObj spid="_x0000_s8229" name="Equation" r:id="rId3" imgW="2552700" imgH="800100" progId="Equation.DSMT4">
                  <p:embed/>
                </p:oleObj>
              </mc:Choice>
              <mc:Fallback>
                <p:oleObj name="Equation" r:id="rId3" imgW="2552700" imgH="800100" progId="Equation.DSMT4">
                  <p:embed/>
                  <p:pic>
                    <p:nvPicPr>
                      <p:cNvPr id="9" name="Object 2">
                        <a:extLst>
                          <a:ext uri="{FF2B5EF4-FFF2-40B4-BE49-F238E27FC236}">
                            <a16:creationId xmlns:a16="http://schemas.microsoft.com/office/drawing/2014/main" id="{E4345468-DA68-014D-82AA-3405F0645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681" y="1462050"/>
                        <a:ext cx="3627438"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 name="Text Box 7">
            <a:extLst>
              <a:ext uri="{FF2B5EF4-FFF2-40B4-BE49-F238E27FC236}">
                <a16:creationId xmlns:a16="http://schemas.microsoft.com/office/drawing/2014/main" id="{865F0640-FF33-D645-88E3-3AC8AB4BDB67}"/>
              </a:ext>
            </a:extLst>
          </p:cNvPr>
          <p:cNvSpPr txBox="1">
            <a:spLocks noChangeArrowheads="1"/>
          </p:cNvSpPr>
          <p:nvPr/>
        </p:nvSpPr>
        <p:spPr bwMode="auto">
          <a:xfrm>
            <a:off x="292893" y="2909334"/>
            <a:ext cx="55959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solidFill>
                  <a:srgbClr val="FF0000"/>
                </a:solidFill>
                <a:latin typeface="Apple Chancery" panose="03020702040506060504" pitchFamily="66" charset="-79"/>
                <a:cs typeface="Apple Chancery" panose="03020702040506060504" pitchFamily="66" charset="-79"/>
              </a:rPr>
              <a:t>This dot product </a:t>
            </a:r>
            <a:r>
              <a:rPr lang="en-US" altLang="en-US" sz="1800" dirty="0">
                <a:latin typeface="Times New Roman" panose="02020603050405020304" pitchFamily="18" charset="0"/>
                <a:cs typeface="Times New Roman" panose="02020603050405020304" pitchFamily="18" charset="0"/>
              </a:rPr>
              <a:t>is </a:t>
            </a:r>
            <a:r>
              <a:rPr lang="en-US" altLang="en-US" sz="1800" dirty="0">
                <a:solidFill>
                  <a:srgbClr val="1D46D1"/>
                </a:solidFill>
                <a:latin typeface="Times New Roman" panose="02020603050405020304" pitchFamily="18" charset="0"/>
                <a:cs typeface="Times New Roman" panose="02020603050405020304" pitchFamily="18" charset="0"/>
              </a:rPr>
              <a:t>a little tricky</a:t>
            </a:r>
            <a:r>
              <a:rPr lang="en-US" altLang="en-US" sz="1800" dirty="0">
                <a:latin typeface="Times New Roman" panose="02020603050405020304" pitchFamily="18" charset="0"/>
                <a:cs typeface="Times New Roman" panose="02020603050405020304" pitchFamily="18" charset="0"/>
              </a:rPr>
              <a:t>.  To determine the angle between the electric field E and d, where d is in the direction of the velocity vector, we need to think a little bit about how an electron behaves in an electric field, and about what THIS electron is doing in this problem.  </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solidFill>
                  <a:srgbClr val="FF0000"/>
                </a:solidFill>
                <a:latin typeface="Apple Chancery" panose="03020702040506060504" pitchFamily="66" charset="-79"/>
                <a:cs typeface="Apple Chancery" panose="03020702040506060504" pitchFamily="66" charset="-79"/>
              </a:rPr>
              <a:t>The electric force </a:t>
            </a:r>
            <a:r>
              <a:rPr lang="en-US" altLang="en-US" sz="1800" dirty="0">
                <a:latin typeface="Times New Roman" panose="02020603050405020304" pitchFamily="18" charset="0"/>
                <a:cs typeface="Times New Roman" panose="02020603050405020304" pitchFamily="18" charset="0"/>
              </a:rPr>
              <a:t>on an electron in an electric field will be exactly opposite that of the electric force on a positive charge.  (Remember, the direction of an electric field is defined as the direction of force on a positive charge in the field, so the direction of force on an electron will be OPPOSITE the electric field direction.) </a:t>
            </a:r>
          </a:p>
          <a:p>
            <a:endParaRPr lang="en-US" altLang="en-US" sz="18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084F481-22AC-1D40-AA08-982B46EA607F}"/>
              </a:ext>
            </a:extLst>
          </p:cNvPr>
          <p:cNvCxnSpPr>
            <a:cxnSpLocks noChangeShapeType="1"/>
          </p:cNvCxnSpPr>
          <p:nvPr/>
        </p:nvCxnSpPr>
        <p:spPr bwMode="auto">
          <a:xfrm flipV="1">
            <a:off x="5943600" y="3231994"/>
            <a:ext cx="1981200" cy="914400"/>
          </a:xfrm>
          <a:prstGeom prst="straightConnector1">
            <a:avLst/>
          </a:prstGeom>
          <a:noFill/>
          <a:ln w="9525">
            <a:solidFill>
              <a:schemeClr val="tx1"/>
            </a:solidFill>
            <a:round/>
            <a:headEnd/>
            <a:tailEnd type="arrow" w="med" len="med"/>
          </a:ln>
        </p:spPr>
      </p:cxnSp>
      <p:cxnSp>
        <p:nvCxnSpPr>
          <p:cNvPr id="12" name="Straight Arrow Connector 11">
            <a:extLst>
              <a:ext uri="{FF2B5EF4-FFF2-40B4-BE49-F238E27FC236}">
                <a16:creationId xmlns:a16="http://schemas.microsoft.com/office/drawing/2014/main" id="{29253439-D76A-BC41-AE22-46F9A023FB40}"/>
              </a:ext>
            </a:extLst>
          </p:cNvPr>
          <p:cNvCxnSpPr>
            <a:cxnSpLocks noChangeShapeType="1"/>
          </p:cNvCxnSpPr>
          <p:nvPr/>
        </p:nvCxnSpPr>
        <p:spPr bwMode="auto">
          <a:xfrm flipV="1">
            <a:off x="6096000" y="3765394"/>
            <a:ext cx="1981200" cy="914400"/>
          </a:xfrm>
          <a:prstGeom prst="straightConnector1">
            <a:avLst/>
          </a:prstGeom>
          <a:noFill/>
          <a:ln w="9525">
            <a:solidFill>
              <a:schemeClr val="tx1"/>
            </a:solidFill>
            <a:round/>
            <a:headEnd/>
            <a:tailEnd type="arrow" w="med" len="med"/>
          </a:ln>
        </p:spPr>
      </p:cxnSp>
      <p:cxnSp>
        <p:nvCxnSpPr>
          <p:cNvPr id="13" name="Straight Arrow Connector 12">
            <a:extLst>
              <a:ext uri="{FF2B5EF4-FFF2-40B4-BE49-F238E27FC236}">
                <a16:creationId xmlns:a16="http://schemas.microsoft.com/office/drawing/2014/main" id="{7F2C8BFC-136C-5E4B-99B3-406EC8475F91}"/>
              </a:ext>
            </a:extLst>
          </p:cNvPr>
          <p:cNvCxnSpPr>
            <a:cxnSpLocks noChangeShapeType="1"/>
          </p:cNvCxnSpPr>
          <p:nvPr/>
        </p:nvCxnSpPr>
        <p:spPr bwMode="auto">
          <a:xfrm flipV="1">
            <a:off x="6248400" y="4298794"/>
            <a:ext cx="1981200" cy="914400"/>
          </a:xfrm>
          <a:prstGeom prst="straightConnector1">
            <a:avLst/>
          </a:prstGeom>
          <a:noFill/>
          <a:ln w="9525">
            <a:solidFill>
              <a:schemeClr val="tx1"/>
            </a:solidFill>
            <a:round/>
            <a:headEnd/>
            <a:tailEnd type="arrow" w="med" len="med"/>
          </a:ln>
        </p:spPr>
      </p:cxnSp>
      <p:cxnSp>
        <p:nvCxnSpPr>
          <p:cNvPr id="14" name="Straight Arrow Connector 13">
            <a:extLst>
              <a:ext uri="{FF2B5EF4-FFF2-40B4-BE49-F238E27FC236}">
                <a16:creationId xmlns:a16="http://schemas.microsoft.com/office/drawing/2014/main" id="{39E8AD50-1A76-F747-9143-01393C248D05}"/>
              </a:ext>
            </a:extLst>
          </p:cNvPr>
          <p:cNvCxnSpPr>
            <a:cxnSpLocks noChangeShapeType="1"/>
          </p:cNvCxnSpPr>
          <p:nvPr/>
        </p:nvCxnSpPr>
        <p:spPr bwMode="auto">
          <a:xfrm flipV="1">
            <a:off x="6400800" y="4832194"/>
            <a:ext cx="1981200" cy="914400"/>
          </a:xfrm>
          <a:prstGeom prst="straightConnector1">
            <a:avLst/>
          </a:prstGeom>
          <a:noFill/>
          <a:ln w="9525">
            <a:solidFill>
              <a:schemeClr val="tx1"/>
            </a:solidFill>
            <a:round/>
            <a:headEnd/>
            <a:tailEnd type="arrow" w="med" len="med"/>
          </a:ln>
        </p:spPr>
      </p:cxnSp>
      <p:cxnSp>
        <p:nvCxnSpPr>
          <p:cNvPr id="15" name="Straight Arrow Connector 15">
            <a:extLst>
              <a:ext uri="{FF2B5EF4-FFF2-40B4-BE49-F238E27FC236}">
                <a16:creationId xmlns:a16="http://schemas.microsoft.com/office/drawing/2014/main" id="{6EF69FA3-DE8D-1A45-9DC7-2F2D2E1D5D5B}"/>
              </a:ext>
            </a:extLst>
          </p:cNvPr>
          <p:cNvCxnSpPr>
            <a:cxnSpLocks noChangeShapeType="1"/>
          </p:cNvCxnSpPr>
          <p:nvPr/>
        </p:nvCxnSpPr>
        <p:spPr bwMode="auto">
          <a:xfrm flipV="1">
            <a:off x="6858000" y="3536794"/>
            <a:ext cx="990600" cy="457200"/>
          </a:xfrm>
          <a:prstGeom prst="straightConnector1">
            <a:avLst/>
          </a:prstGeom>
          <a:noFill/>
          <a:ln w="38100">
            <a:solidFill>
              <a:srgbClr val="FF0000"/>
            </a:solidFill>
            <a:round/>
            <a:headEnd/>
            <a:tailEnd type="arrow" w="med" len="med"/>
          </a:ln>
        </p:spPr>
      </p:cxnSp>
      <p:cxnSp>
        <p:nvCxnSpPr>
          <p:cNvPr id="16" name="Straight Arrow Connector 17">
            <a:extLst>
              <a:ext uri="{FF2B5EF4-FFF2-40B4-BE49-F238E27FC236}">
                <a16:creationId xmlns:a16="http://schemas.microsoft.com/office/drawing/2014/main" id="{E57E2536-712F-F147-B17D-B8BA268F949E}"/>
              </a:ext>
            </a:extLst>
          </p:cNvPr>
          <p:cNvCxnSpPr>
            <a:cxnSpLocks noChangeShapeType="1"/>
          </p:cNvCxnSpPr>
          <p:nvPr/>
        </p:nvCxnSpPr>
        <p:spPr bwMode="auto">
          <a:xfrm flipH="1">
            <a:off x="7010400" y="4603594"/>
            <a:ext cx="990600" cy="457200"/>
          </a:xfrm>
          <a:prstGeom prst="straightConnector1">
            <a:avLst/>
          </a:prstGeom>
          <a:noFill/>
          <a:ln w="38100">
            <a:solidFill>
              <a:srgbClr val="FF0000"/>
            </a:solidFill>
            <a:round/>
            <a:headEnd/>
            <a:tailEnd type="arrow" w="med" len="med"/>
          </a:ln>
        </p:spPr>
      </p:cxnSp>
      <p:sp>
        <p:nvSpPr>
          <p:cNvPr id="17" name="TextBox 19">
            <a:extLst>
              <a:ext uri="{FF2B5EF4-FFF2-40B4-BE49-F238E27FC236}">
                <a16:creationId xmlns:a16="http://schemas.microsoft.com/office/drawing/2014/main" id="{8D142681-61F4-224F-900A-9D9B105BEE4B}"/>
              </a:ext>
            </a:extLst>
          </p:cNvPr>
          <p:cNvSpPr txBox="1">
            <a:spLocks noChangeArrowheads="1"/>
          </p:cNvSpPr>
          <p:nvPr/>
        </p:nvSpPr>
        <p:spPr bwMode="auto">
          <a:xfrm>
            <a:off x="6019800" y="3155794"/>
            <a:ext cx="164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direction of force</a:t>
            </a:r>
          </a:p>
          <a:p>
            <a:r>
              <a:rPr lang="en-US" altLang="en-US" sz="1400"/>
              <a:t>on positive charge</a:t>
            </a:r>
          </a:p>
        </p:txBody>
      </p:sp>
      <p:sp>
        <p:nvSpPr>
          <p:cNvPr id="18" name="TextBox 20">
            <a:extLst>
              <a:ext uri="{FF2B5EF4-FFF2-40B4-BE49-F238E27FC236}">
                <a16:creationId xmlns:a16="http://schemas.microsoft.com/office/drawing/2014/main" id="{06CF84B2-5EBA-6842-89C4-0CC266518E46}"/>
              </a:ext>
            </a:extLst>
          </p:cNvPr>
          <p:cNvSpPr txBox="1">
            <a:spLocks noChangeArrowheads="1"/>
          </p:cNvSpPr>
          <p:nvPr/>
        </p:nvSpPr>
        <p:spPr bwMode="auto">
          <a:xfrm>
            <a:off x="7239000" y="4908394"/>
            <a:ext cx="171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direction of force</a:t>
            </a:r>
          </a:p>
          <a:p>
            <a:r>
              <a:rPr lang="en-US" altLang="en-US" sz="1400"/>
              <a:t>on negative charge</a:t>
            </a:r>
          </a:p>
        </p:txBody>
      </p:sp>
      <p:sp>
        <p:nvSpPr>
          <p:cNvPr id="19" name="TextBox 21">
            <a:extLst>
              <a:ext uri="{FF2B5EF4-FFF2-40B4-BE49-F238E27FC236}">
                <a16:creationId xmlns:a16="http://schemas.microsoft.com/office/drawing/2014/main" id="{9C1069CA-7E2A-AB4C-9278-252CD9AC1280}"/>
              </a:ext>
            </a:extLst>
          </p:cNvPr>
          <p:cNvSpPr txBox="1">
            <a:spLocks noChangeArrowheads="1"/>
          </p:cNvSpPr>
          <p:nvPr/>
        </p:nvSpPr>
        <p:spPr bwMode="auto">
          <a:xfrm>
            <a:off x="8077200" y="3841594"/>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E</a:t>
            </a:r>
          </a:p>
        </p:txBody>
      </p:sp>
      <p:sp>
        <p:nvSpPr>
          <p:cNvPr id="20" name="TextBox 19">
            <a:extLst>
              <a:ext uri="{FF2B5EF4-FFF2-40B4-BE49-F238E27FC236}">
                <a16:creationId xmlns:a16="http://schemas.microsoft.com/office/drawing/2014/main" id="{A2E4D5A0-F419-8F43-BCAC-5F1A2BFEB91B}"/>
              </a:ext>
            </a:extLst>
          </p:cNvPr>
          <p:cNvSpPr txBox="1"/>
          <p:nvPr/>
        </p:nvSpPr>
        <p:spPr>
          <a:xfrm>
            <a:off x="8624983" y="6306363"/>
            <a:ext cx="38985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6.) </a:t>
            </a:r>
          </a:p>
        </p:txBody>
      </p:sp>
      <p:sp>
        <p:nvSpPr>
          <p:cNvPr id="2" name="TextBox 1">
            <a:extLst>
              <a:ext uri="{FF2B5EF4-FFF2-40B4-BE49-F238E27FC236}">
                <a16:creationId xmlns:a16="http://schemas.microsoft.com/office/drawing/2014/main" id="{2BA5D262-F29D-694D-A320-767BA3DE0DF2}"/>
              </a:ext>
            </a:extLst>
          </p:cNvPr>
          <p:cNvSpPr txBox="1"/>
          <p:nvPr/>
        </p:nvSpPr>
        <p:spPr>
          <a:xfrm>
            <a:off x="822386" y="211447"/>
            <a:ext cx="7561685" cy="523220"/>
          </a:xfrm>
          <a:prstGeom prst="rect">
            <a:avLst/>
          </a:prstGeom>
          <a:noFill/>
        </p:spPr>
        <p:txBody>
          <a:bodyPr wrap="non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Subtlety About </a:t>
            </a:r>
            <a:r>
              <a:rPr lang="en-US" sz="2800" u="sng" dirty="0">
                <a:solidFill>
                  <a:srgbClr val="FF0000"/>
                </a:solidFill>
                <a:latin typeface="Apple Chancery" panose="03020702040506060504" pitchFamily="66" charset="-79"/>
                <a:cs typeface="Apple Chancery" panose="03020702040506060504" pitchFamily="66" charset="-79"/>
              </a:rPr>
              <a:t>Conservation of Energy</a:t>
            </a:r>
            <a:r>
              <a:rPr lang="en-US" sz="2800" dirty="0">
                <a:solidFill>
                  <a:srgbClr val="FF0000"/>
                </a:solidFill>
                <a:latin typeface="Apple Chancery" panose="03020702040506060504" pitchFamily="66" charset="-79"/>
                <a:cs typeface="Apple Chancery" panose="03020702040506060504" pitchFamily="66" charset="-79"/>
              </a:rPr>
              <a:t> Equation</a:t>
            </a:r>
          </a:p>
        </p:txBody>
      </p:sp>
    </p:spTree>
    <p:extLst>
      <p:ext uri="{BB962C8B-B14F-4D97-AF65-F5344CB8AC3E}">
        <p14:creationId xmlns:p14="http://schemas.microsoft.com/office/powerpoint/2010/main" val="9034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570D71-A6B1-EB44-8ACA-494493D7E9F9}"/>
              </a:ext>
            </a:extLst>
          </p:cNvPr>
          <p:cNvSpPr/>
          <p:nvPr/>
        </p:nvSpPr>
        <p:spPr>
          <a:xfrm>
            <a:off x="304800" y="4038600"/>
            <a:ext cx="8328025"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a:extLst>
              <a:ext uri="{FF2B5EF4-FFF2-40B4-BE49-F238E27FC236}">
                <a16:creationId xmlns:a16="http://schemas.microsoft.com/office/drawing/2014/main" id="{84B5202E-F5ED-A543-A2F4-0B9059A2D24F}"/>
              </a:ext>
            </a:extLst>
          </p:cNvPr>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Text Box 7">
            <a:extLst>
              <a:ext uri="{FF2B5EF4-FFF2-40B4-BE49-F238E27FC236}">
                <a16:creationId xmlns:a16="http://schemas.microsoft.com/office/drawing/2014/main" id="{34FB3F98-AD3C-134F-88E7-015C01F544D9}"/>
              </a:ext>
            </a:extLst>
          </p:cNvPr>
          <p:cNvSpPr txBox="1">
            <a:spLocks noChangeArrowheads="1"/>
          </p:cNvSpPr>
          <p:nvPr/>
        </p:nvSpPr>
        <p:spPr bwMode="auto">
          <a:xfrm>
            <a:off x="269111" y="468412"/>
            <a:ext cx="563321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Apple Chancery" panose="03020702040506060504" pitchFamily="66" charset="-79"/>
                <a:cs typeface="Apple Chancery" panose="03020702040506060504" pitchFamily="66" charset="-79"/>
              </a:rPr>
              <a:t>If the electron </a:t>
            </a:r>
            <a:r>
              <a:rPr lang="en-US" altLang="en-US" sz="2000" dirty="0">
                <a:latin typeface="Times New Roman" panose="02020603050405020304" pitchFamily="18" charset="0"/>
                <a:cs typeface="Times New Roman" panose="02020603050405020304" pitchFamily="18" charset="0"/>
              </a:rPr>
              <a:t>is moving </a:t>
            </a:r>
            <a:r>
              <a:rPr lang="en-US" altLang="en-US" sz="2000" dirty="0">
                <a:solidFill>
                  <a:srgbClr val="1D46D1"/>
                </a:solidFill>
                <a:latin typeface="Times New Roman" panose="02020603050405020304" pitchFamily="18" charset="0"/>
                <a:cs typeface="Times New Roman" panose="02020603050405020304" pitchFamily="18" charset="0"/>
              </a:rPr>
              <a:t>OPPOSITE</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1D46D1"/>
                </a:solidFill>
                <a:latin typeface="Times New Roman" panose="02020603050405020304" pitchFamily="18" charset="0"/>
                <a:cs typeface="Times New Roman" panose="02020603050405020304" pitchFamily="18" charset="0"/>
              </a:rPr>
              <a:t>direction of an electric field </a:t>
            </a:r>
            <a:r>
              <a:rPr lang="en-US" altLang="en-US" sz="2000" dirty="0">
                <a:latin typeface="Times New Roman" panose="02020603050405020304" pitchFamily="18" charset="0"/>
                <a:cs typeface="Times New Roman" panose="02020603050405020304" pitchFamily="18" charset="0"/>
              </a:rPr>
              <a:t>(i.e., in the direction of the force on it), </a:t>
            </a:r>
            <a:r>
              <a:rPr lang="en-US" altLang="en-US" sz="2000" dirty="0">
                <a:solidFill>
                  <a:srgbClr val="1D46D1"/>
                </a:solidFill>
                <a:latin typeface="Times New Roman" panose="02020603050405020304" pitchFamily="18" charset="0"/>
                <a:cs typeface="Times New Roman" panose="02020603050405020304" pitchFamily="18" charset="0"/>
              </a:rPr>
              <a:t>it will speed up</a:t>
            </a:r>
            <a:r>
              <a:rPr lang="en-US" altLang="en-US" sz="2000" dirty="0">
                <a:latin typeface="Times New Roman" panose="02020603050405020304" pitchFamily="18" charset="0"/>
                <a:cs typeface="Times New Roman" panose="02020603050405020304" pitchFamily="18" charset="0"/>
              </a:rPr>
              <a:t>.  If the </a:t>
            </a:r>
            <a:r>
              <a:rPr lang="en-US" altLang="en-US" sz="2000" dirty="0">
                <a:solidFill>
                  <a:srgbClr val="1D46D1"/>
                </a:solidFill>
                <a:latin typeface="Times New Roman" panose="02020603050405020304" pitchFamily="18" charset="0"/>
                <a:cs typeface="Times New Roman" panose="02020603050405020304" pitchFamily="18" charset="0"/>
              </a:rPr>
              <a:t>electron</a:t>
            </a:r>
            <a:r>
              <a:rPr lang="en-US" altLang="en-US" sz="2000" dirty="0">
                <a:latin typeface="Times New Roman" panose="02020603050405020304" pitchFamily="18" charset="0"/>
                <a:cs typeface="Times New Roman" panose="02020603050405020304" pitchFamily="18" charset="0"/>
              </a:rPr>
              <a:t> is </a:t>
            </a:r>
            <a:r>
              <a:rPr lang="en-US" altLang="en-US" sz="2000" dirty="0">
                <a:solidFill>
                  <a:srgbClr val="1D46D1"/>
                </a:solidFill>
                <a:latin typeface="Times New Roman" panose="02020603050405020304" pitchFamily="18" charset="0"/>
                <a:cs typeface="Times New Roman" panose="02020603050405020304" pitchFamily="18" charset="0"/>
              </a:rPr>
              <a:t>to slow </a:t>
            </a:r>
            <a:r>
              <a:rPr lang="en-US" altLang="en-US" sz="2000" dirty="0">
                <a:latin typeface="Times New Roman" panose="02020603050405020304" pitchFamily="18" charset="0"/>
                <a:cs typeface="Times New Roman" panose="02020603050405020304" pitchFamily="18" charset="0"/>
              </a:rPr>
              <a:t>down, it </a:t>
            </a:r>
            <a:r>
              <a:rPr lang="en-US" altLang="en-US" sz="2000" dirty="0">
                <a:solidFill>
                  <a:srgbClr val="1D46D1"/>
                </a:solidFill>
                <a:latin typeface="Times New Roman" panose="02020603050405020304" pitchFamily="18" charset="0"/>
                <a:cs typeface="Times New Roman" panose="02020603050405020304" pitchFamily="18" charset="0"/>
              </a:rPr>
              <a:t>must</a:t>
            </a:r>
            <a:r>
              <a:rPr lang="en-US" altLang="en-US" sz="2000" dirty="0">
                <a:latin typeface="Times New Roman" panose="02020603050405020304" pitchFamily="18" charset="0"/>
                <a:cs typeface="Times New Roman" panose="02020603050405020304" pitchFamily="18" charset="0"/>
              </a:rPr>
              <a:t> be </a:t>
            </a:r>
            <a:r>
              <a:rPr lang="en-US" altLang="en-US" sz="2000" dirty="0">
                <a:solidFill>
                  <a:srgbClr val="1D46D1"/>
                </a:solidFill>
                <a:latin typeface="Times New Roman" panose="02020603050405020304" pitchFamily="18" charset="0"/>
                <a:cs typeface="Times New Roman" panose="02020603050405020304" pitchFamily="18" charset="0"/>
              </a:rPr>
              <a:t>moving WITH the electric field</a:t>
            </a:r>
            <a:r>
              <a:rPr lang="en-US" altLang="en-US" sz="2000" dirty="0">
                <a:latin typeface="Times New Roman" panose="02020603050405020304" pitchFamily="18" charset="0"/>
                <a:cs typeface="Times New Roman" panose="02020603050405020304" pitchFamily="18" charset="0"/>
              </a:rPr>
              <a:t>.  </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solidFill>
                  <a:srgbClr val="FF0000"/>
                </a:solidFill>
                <a:latin typeface="Apple Chancery" panose="03020702040506060504" pitchFamily="66" charset="-79"/>
                <a:cs typeface="Apple Chancery" panose="03020702040506060504" pitchFamily="66" charset="-79"/>
              </a:rPr>
              <a:t>That means </a:t>
            </a:r>
            <a:r>
              <a:rPr lang="en-US" altLang="en-US" sz="2000" dirty="0">
                <a:latin typeface="Times New Roman" panose="02020603050405020304" pitchFamily="18" charset="0"/>
                <a:cs typeface="Times New Roman" panose="02020603050405020304" pitchFamily="18" charset="0"/>
              </a:rPr>
              <a:t>the </a:t>
            </a:r>
            <a:r>
              <a:rPr lang="en-US" altLang="en-US" sz="2000" dirty="0">
                <a:solidFill>
                  <a:srgbClr val="1D46D1"/>
                </a:solidFill>
                <a:latin typeface="Times New Roman" panose="02020603050405020304" pitchFamily="18" charset="0"/>
                <a:cs typeface="Times New Roman" panose="02020603050405020304" pitchFamily="18" charset="0"/>
              </a:rPr>
              <a:t>angle between E and d must be zero </a:t>
            </a:r>
            <a:r>
              <a:rPr lang="en-US" altLang="en-US" sz="2000" dirty="0">
                <a:latin typeface="Times New Roman" panose="02020603050405020304" pitchFamily="18" charset="0"/>
                <a:cs typeface="Times New Roman" panose="02020603050405020304" pitchFamily="18" charset="0"/>
              </a:rPr>
              <a:t>and the </a:t>
            </a:r>
            <a:r>
              <a:rPr lang="en-US" altLang="en-US" sz="2000" dirty="0">
                <a:solidFill>
                  <a:srgbClr val="1D46D1"/>
                </a:solidFill>
                <a:latin typeface="Times New Roman" panose="02020603050405020304" pitchFamily="18" charset="0"/>
                <a:cs typeface="Times New Roman" panose="02020603050405020304" pitchFamily="18" charset="0"/>
              </a:rPr>
              <a:t>dot product </a:t>
            </a:r>
            <a:r>
              <a:rPr lang="en-US" altLang="en-US" sz="2000" dirty="0">
                <a:latin typeface="Times New Roman" panose="02020603050405020304" pitchFamily="18" charset="0"/>
                <a:cs typeface="Times New Roman" panose="02020603050405020304" pitchFamily="18" charset="0"/>
              </a:rPr>
              <a:t>will, due to its cosine factor, be </a:t>
            </a:r>
            <a:r>
              <a:rPr lang="en-US" altLang="en-US" sz="2000" dirty="0">
                <a:solidFill>
                  <a:srgbClr val="1D46D1"/>
                </a:solidFill>
                <a:latin typeface="Times New Roman" panose="02020603050405020304" pitchFamily="18" charset="0"/>
                <a:cs typeface="Times New Roman" panose="02020603050405020304" pitchFamily="18" charset="0"/>
              </a:rPr>
              <a:t>positive</a:t>
            </a:r>
            <a:r>
              <a:rPr lang="en-US" altLang="en-US" sz="2000" dirty="0">
                <a:latin typeface="Times New Roman" panose="02020603050405020304" pitchFamily="18" charset="0"/>
                <a:cs typeface="Times New Roman" panose="02020603050405020304" pitchFamily="18" charset="0"/>
              </a:rPr>
              <a:t>.  </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solidFill>
                  <a:srgbClr val="FF0000"/>
                </a:solidFill>
                <a:latin typeface="Apple Chancery" panose="03020702040506060504" pitchFamily="66" charset="-79"/>
                <a:cs typeface="Apple Chancery" panose="03020702040506060504" pitchFamily="66" charset="-79"/>
              </a:rPr>
              <a:t>But we KNOW </a:t>
            </a:r>
            <a:r>
              <a:rPr lang="en-US" altLang="en-US" sz="2000" dirty="0">
                <a:latin typeface="Times New Roman" panose="02020603050405020304" pitchFamily="18" charset="0"/>
                <a:cs typeface="Times New Roman" panose="02020603050405020304" pitchFamily="18" charset="0"/>
              </a:rPr>
              <a:t>the </a:t>
            </a:r>
            <a:r>
              <a:rPr lang="en-US" altLang="en-US" sz="2000" dirty="0">
                <a:solidFill>
                  <a:srgbClr val="1D46D1"/>
                </a:solidFill>
                <a:latin typeface="Times New Roman" panose="02020603050405020304" pitchFamily="18" charset="0"/>
                <a:cs typeface="Times New Roman" panose="02020603050405020304" pitchFamily="18" charset="0"/>
              </a:rPr>
              <a:t>work being done </a:t>
            </a:r>
            <a:r>
              <a:rPr lang="en-US" altLang="en-US" sz="2000" dirty="0">
                <a:latin typeface="Times New Roman" panose="02020603050405020304" pitchFamily="18" charset="0"/>
                <a:cs typeface="Times New Roman" panose="02020603050405020304" pitchFamily="18" charset="0"/>
              </a:rPr>
              <a:t>on the electron </a:t>
            </a:r>
            <a:r>
              <a:rPr lang="en-US" altLang="en-US" sz="2000" dirty="0">
                <a:solidFill>
                  <a:srgbClr val="1D46D1"/>
                </a:solidFill>
                <a:latin typeface="Times New Roman" panose="02020603050405020304" pitchFamily="18" charset="0"/>
                <a:cs typeface="Times New Roman" panose="02020603050405020304" pitchFamily="18" charset="0"/>
              </a:rPr>
              <a:t>must be negative </a:t>
            </a:r>
            <a:r>
              <a:rPr lang="en-US" altLang="en-US" sz="2000" dirty="0">
                <a:latin typeface="Times New Roman" panose="02020603050405020304" pitchFamily="18" charset="0"/>
                <a:cs typeface="Times New Roman" panose="02020603050405020304" pitchFamily="18" charset="0"/>
              </a:rPr>
              <a:t>as it’s slowing down, so where does the negative sign come from?  It comes from the fact that the electron feeling the force is negative.  That is, q = -e = -1.6x10^-19 for an electron.  That is where the negative sign comes from.  Mathematically, this can be written as:</a:t>
            </a:r>
          </a:p>
        </p:txBody>
      </p:sp>
      <p:graphicFrame>
        <p:nvGraphicFramePr>
          <p:cNvPr id="9" name="Object 2">
            <a:extLst>
              <a:ext uri="{FF2B5EF4-FFF2-40B4-BE49-F238E27FC236}">
                <a16:creationId xmlns:a16="http://schemas.microsoft.com/office/drawing/2014/main" id="{7B482CC7-9396-6F45-B8A6-563A76938F24}"/>
              </a:ext>
            </a:extLst>
          </p:cNvPr>
          <p:cNvGraphicFramePr>
            <a:graphicFrameLocks noChangeAspect="1"/>
          </p:cNvGraphicFramePr>
          <p:nvPr/>
        </p:nvGraphicFramePr>
        <p:xfrm>
          <a:off x="4527630" y="5519303"/>
          <a:ext cx="2517695" cy="1105769"/>
        </p:xfrm>
        <a:graphic>
          <a:graphicData uri="http://schemas.openxmlformats.org/presentationml/2006/ole">
            <mc:AlternateContent xmlns:mc="http://schemas.openxmlformats.org/markup-compatibility/2006">
              <mc:Choice xmlns:v="urn:schemas-microsoft-com:vml" Requires="v">
                <p:oleObj spid="_x0000_s9253" name="Equation" r:id="rId3" imgW="1562100" imgH="685800" progId="Equation.DSMT4">
                  <p:embed/>
                </p:oleObj>
              </mc:Choice>
              <mc:Fallback>
                <p:oleObj name="Equation" r:id="rId3" imgW="1562100" imgH="685800" progId="Equation.DSMT4">
                  <p:embed/>
                  <p:pic>
                    <p:nvPicPr>
                      <p:cNvPr id="9" name="Object 2">
                        <a:extLst>
                          <a:ext uri="{FF2B5EF4-FFF2-40B4-BE49-F238E27FC236}">
                            <a16:creationId xmlns:a16="http://schemas.microsoft.com/office/drawing/2014/main" id="{7B482CC7-9396-6F45-B8A6-563A76938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630" y="5519303"/>
                        <a:ext cx="2517695" cy="1105769"/>
                      </a:xfrm>
                      <a:prstGeom prst="rect">
                        <a:avLst/>
                      </a:prstGeom>
                      <a:noFill/>
                      <a:ln>
                        <a:noFill/>
                      </a:ln>
                      <a:effectLst/>
                    </p:spPr>
                  </p:pic>
                </p:oleObj>
              </mc:Fallback>
            </mc:AlternateContent>
          </a:graphicData>
        </a:graphic>
      </p:graphicFrame>
      <p:cxnSp>
        <p:nvCxnSpPr>
          <p:cNvPr id="10" name="Straight Arrow Connector 7">
            <a:extLst>
              <a:ext uri="{FF2B5EF4-FFF2-40B4-BE49-F238E27FC236}">
                <a16:creationId xmlns:a16="http://schemas.microsoft.com/office/drawing/2014/main" id="{27672D19-EA2A-AF4F-A221-8F65EFFDD39A}"/>
              </a:ext>
            </a:extLst>
          </p:cNvPr>
          <p:cNvCxnSpPr>
            <a:cxnSpLocks noChangeShapeType="1"/>
          </p:cNvCxnSpPr>
          <p:nvPr/>
        </p:nvCxnSpPr>
        <p:spPr bwMode="auto">
          <a:xfrm flipV="1">
            <a:off x="6337139" y="2362200"/>
            <a:ext cx="1981200" cy="914400"/>
          </a:xfrm>
          <a:prstGeom prst="straightConnector1">
            <a:avLst/>
          </a:prstGeom>
          <a:noFill/>
          <a:ln w="9525">
            <a:solidFill>
              <a:schemeClr val="tx1"/>
            </a:solidFill>
            <a:round/>
            <a:headEnd/>
            <a:tailEnd type="arrow" w="med" len="med"/>
          </a:ln>
        </p:spPr>
      </p:cxnSp>
      <p:cxnSp>
        <p:nvCxnSpPr>
          <p:cNvPr id="11" name="Straight Arrow Connector 8">
            <a:extLst>
              <a:ext uri="{FF2B5EF4-FFF2-40B4-BE49-F238E27FC236}">
                <a16:creationId xmlns:a16="http://schemas.microsoft.com/office/drawing/2014/main" id="{4C458BFE-E48C-7548-909F-09C7444E9CEF}"/>
              </a:ext>
            </a:extLst>
          </p:cNvPr>
          <p:cNvCxnSpPr>
            <a:cxnSpLocks noChangeShapeType="1"/>
          </p:cNvCxnSpPr>
          <p:nvPr/>
        </p:nvCxnSpPr>
        <p:spPr bwMode="auto">
          <a:xfrm flipV="1">
            <a:off x="6489539" y="2895600"/>
            <a:ext cx="1981200" cy="914400"/>
          </a:xfrm>
          <a:prstGeom prst="straightConnector1">
            <a:avLst/>
          </a:prstGeom>
          <a:noFill/>
          <a:ln w="9525">
            <a:solidFill>
              <a:schemeClr val="tx1"/>
            </a:solidFill>
            <a:round/>
            <a:headEnd/>
            <a:tailEnd type="arrow" w="med" len="med"/>
          </a:ln>
        </p:spPr>
      </p:cxnSp>
      <p:cxnSp>
        <p:nvCxnSpPr>
          <p:cNvPr id="12" name="Straight Arrow Connector 9">
            <a:extLst>
              <a:ext uri="{FF2B5EF4-FFF2-40B4-BE49-F238E27FC236}">
                <a16:creationId xmlns:a16="http://schemas.microsoft.com/office/drawing/2014/main" id="{A0CE881E-64D8-394A-9873-4186DD0D22C2}"/>
              </a:ext>
            </a:extLst>
          </p:cNvPr>
          <p:cNvCxnSpPr>
            <a:cxnSpLocks noChangeShapeType="1"/>
          </p:cNvCxnSpPr>
          <p:nvPr/>
        </p:nvCxnSpPr>
        <p:spPr bwMode="auto">
          <a:xfrm flipV="1">
            <a:off x="6641939" y="3429000"/>
            <a:ext cx="1981200" cy="914400"/>
          </a:xfrm>
          <a:prstGeom prst="straightConnector1">
            <a:avLst/>
          </a:prstGeom>
          <a:noFill/>
          <a:ln w="9525">
            <a:solidFill>
              <a:schemeClr val="tx1"/>
            </a:solidFill>
            <a:round/>
            <a:headEnd/>
            <a:tailEnd type="arrow" w="med" len="med"/>
          </a:ln>
        </p:spPr>
      </p:cxnSp>
      <p:cxnSp>
        <p:nvCxnSpPr>
          <p:cNvPr id="13" name="Straight Arrow Connector 10">
            <a:extLst>
              <a:ext uri="{FF2B5EF4-FFF2-40B4-BE49-F238E27FC236}">
                <a16:creationId xmlns:a16="http://schemas.microsoft.com/office/drawing/2014/main" id="{168F089F-18CF-DE40-818B-729D4A022ABB}"/>
              </a:ext>
            </a:extLst>
          </p:cNvPr>
          <p:cNvCxnSpPr>
            <a:cxnSpLocks noChangeShapeType="1"/>
          </p:cNvCxnSpPr>
          <p:nvPr/>
        </p:nvCxnSpPr>
        <p:spPr bwMode="auto">
          <a:xfrm flipV="1">
            <a:off x="6794339" y="3962400"/>
            <a:ext cx="1981200" cy="914400"/>
          </a:xfrm>
          <a:prstGeom prst="straightConnector1">
            <a:avLst/>
          </a:prstGeom>
          <a:noFill/>
          <a:ln w="9525">
            <a:solidFill>
              <a:schemeClr val="tx1"/>
            </a:solidFill>
            <a:round/>
            <a:headEnd/>
            <a:tailEnd type="arrow" w="med" len="med"/>
          </a:ln>
        </p:spPr>
      </p:cxnSp>
      <p:cxnSp>
        <p:nvCxnSpPr>
          <p:cNvPr id="14" name="Straight Arrow Connector 11">
            <a:extLst>
              <a:ext uri="{FF2B5EF4-FFF2-40B4-BE49-F238E27FC236}">
                <a16:creationId xmlns:a16="http://schemas.microsoft.com/office/drawing/2014/main" id="{213BBA94-CDD0-E24D-963A-559198C67F0F}"/>
              </a:ext>
            </a:extLst>
          </p:cNvPr>
          <p:cNvCxnSpPr>
            <a:cxnSpLocks noChangeShapeType="1"/>
          </p:cNvCxnSpPr>
          <p:nvPr/>
        </p:nvCxnSpPr>
        <p:spPr bwMode="auto">
          <a:xfrm flipV="1">
            <a:off x="7327739" y="3276600"/>
            <a:ext cx="990600" cy="457200"/>
          </a:xfrm>
          <a:prstGeom prst="straightConnector1">
            <a:avLst/>
          </a:prstGeom>
          <a:noFill/>
          <a:ln w="38100">
            <a:solidFill>
              <a:srgbClr val="FF0000"/>
            </a:solidFill>
            <a:round/>
            <a:headEnd/>
            <a:tailEnd type="arrow" w="med" len="med"/>
          </a:ln>
        </p:spPr>
      </p:cxnSp>
      <p:cxnSp>
        <p:nvCxnSpPr>
          <p:cNvPr id="15" name="Straight Arrow Connector 12">
            <a:extLst>
              <a:ext uri="{FF2B5EF4-FFF2-40B4-BE49-F238E27FC236}">
                <a16:creationId xmlns:a16="http://schemas.microsoft.com/office/drawing/2014/main" id="{F41519DF-31C2-BA46-A80A-AD43EF7A4C56}"/>
              </a:ext>
            </a:extLst>
          </p:cNvPr>
          <p:cNvCxnSpPr>
            <a:cxnSpLocks noChangeShapeType="1"/>
          </p:cNvCxnSpPr>
          <p:nvPr/>
        </p:nvCxnSpPr>
        <p:spPr bwMode="auto">
          <a:xfrm flipH="1">
            <a:off x="6641939" y="2971800"/>
            <a:ext cx="990600" cy="457200"/>
          </a:xfrm>
          <a:prstGeom prst="straightConnector1">
            <a:avLst/>
          </a:prstGeom>
          <a:noFill/>
          <a:ln w="38100">
            <a:solidFill>
              <a:srgbClr val="FF0000"/>
            </a:solidFill>
            <a:round/>
            <a:headEnd/>
            <a:tailEnd type="arrow" w="med" len="med"/>
          </a:ln>
        </p:spPr>
      </p:cxnSp>
      <p:sp>
        <p:nvSpPr>
          <p:cNvPr id="16" name="TextBox 13">
            <a:extLst>
              <a:ext uri="{FF2B5EF4-FFF2-40B4-BE49-F238E27FC236}">
                <a16:creationId xmlns:a16="http://schemas.microsoft.com/office/drawing/2014/main" id="{3C1AA8AD-0C04-B24E-AA86-4AEF31B2A9E2}"/>
              </a:ext>
            </a:extLst>
          </p:cNvPr>
          <p:cNvSpPr txBox="1">
            <a:spLocks noChangeArrowheads="1"/>
          </p:cNvSpPr>
          <p:nvPr/>
        </p:nvSpPr>
        <p:spPr bwMode="auto">
          <a:xfrm>
            <a:off x="7148352" y="3709988"/>
            <a:ext cx="1990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direction electron</a:t>
            </a:r>
          </a:p>
          <a:p>
            <a:r>
              <a:rPr lang="en-US" altLang="en-US" sz="1400" dirty="0"/>
              <a:t>must be moving if</a:t>
            </a:r>
            <a:br>
              <a:rPr lang="en-US" altLang="en-US" sz="1400" dirty="0"/>
            </a:br>
            <a:r>
              <a:rPr lang="en-US" altLang="en-US" sz="1400" dirty="0"/>
              <a:t>force is to slow it down</a:t>
            </a:r>
          </a:p>
        </p:txBody>
      </p:sp>
      <p:sp>
        <p:nvSpPr>
          <p:cNvPr id="17" name="TextBox 14">
            <a:extLst>
              <a:ext uri="{FF2B5EF4-FFF2-40B4-BE49-F238E27FC236}">
                <a16:creationId xmlns:a16="http://schemas.microsoft.com/office/drawing/2014/main" id="{F34DCF76-6B11-3344-9E97-0CA1353A3BB8}"/>
              </a:ext>
            </a:extLst>
          </p:cNvPr>
          <p:cNvSpPr txBox="1">
            <a:spLocks noChangeArrowheads="1"/>
          </p:cNvSpPr>
          <p:nvPr/>
        </p:nvSpPr>
        <p:spPr bwMode="auto">
          <a:xfrm>
            <a:off x="5727539" y="2438400"/>
            <a:ext cx="1711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dirty="0"/>
              <a:t>direction of force</a:t>
            </a:r>
          </a:p>
          <a:p>
            <a:r>
              <a:rPr lang="en-US" altLang="en-US" sz="1400" dirty="0"/>
              <a:t>on negative charge</a:t>
            </a:r>
          </a:p>
          <a:p>
            <a:r>
              <a:rPr lang="en-US" altLang="en-US" sz="1400" dirty="0"/>
              <a:t>in E-field</a:t>
            </a:r>
          </a:p>
        </p:txBody>
      </p:sp>
      <p:sp>
        <p:nvSpPr>
          <p:cNvPr id="18" name="TextBox 17">
            <a:extLst>
              <a:ext uri="{FF2B5EF4-FFF2-40B4-BE49-F238E27FC236}">
                <a16:creationId xmlns:a16="http://schemas.microsoft.com/office/drawing/2014/main" id="{D11D874B-BF37-924C-B3B8-F6345F0CB182}"/>
              </a:ext>
            </a:extLst>
          </p:cNvPr>
          <p:cNvSpPr txBox="1"/>
          <p:nvPr/>
        </p:nvSpPr>
        <p:spPr>
          <a:xfrm>
            <a:off x="8624983" y="6306363"/>
            <a:ext cx="38985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7.) </a:t>
            </a:r>
          </a:p>
        </p:txBody>
      </p:sp>
    </p:spTree>
    <p:extLst>
      <p:ext uri="{BB962C8B-B14F-4D97-AF65-F5344CB8AC3E}">
        <p14:creationId xmlns:p14="http://schemas.microsoft.com/office/powerpoint/2010/main" val="30246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dissolv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TextBox 33"/>
          <p:cNvSpPr txBox="1"/>
          <p:nvPr/>
        </p:nvSpPr>
        <p:spPr>
          <a:xfrm>
            <a:off x="1042589" y="2784514"/>
            <a:ext cx="7921885" cy="707886"/>
          </a:xfrm>
          <a:prstGeom prst="rect">
            <a:avLst/>
          </a:prstGeom>
          <a:noFill/>
        </p:spPr>
        <p:txBody>
          <a:bodyPr wrap="square" rtlCol="0">
            <a:spAutoFit/>
          </a:bodyPr>
          <a:lstStyle/>
          <a:p>
            <a:r>
              <a:rPr lang="en-US" sz="2000" dirty="0">
                <a:latin typeface="Times New Roman"/>
                <a:cs typeface="Times New Roman"/>
              </a:rPr>
              <a:t>                                                                                          the </a:t>
            </a:r>
            <a:r>
              <a:rPr lang="en-US" sz="2000" i="1" dirty="0">
                <a:solidFill>
                  <a:srgbClr val="0000FF"/>
                </a:solidFill>
                <a:latin typeface="Times New Roman"/>
                <a:cs typeface="Times New Roman"/>
              </a:rPr>
              <a:t>dot product </a:t>
            </a:r>
            <a:r>
              <a:rPr lang="en-US" sz="2000" dirty="0">
                <a:latin typeface="Times New Roman"/>
                <a:cs typeface="Times New Roman"/>
              </a:rPr>
              <a:t>in our relationship falls out as:</a:t>
            </a:r>
            <a:endParaRPr lang="en-US" sz="2000" dirty="0">
              <a:solidFill>
                <a:srgbClr val="FF0000"/>
              </a:solidFill>
              <a:latin typeface="Times New Roman"/>
              <a:cs typeface="Times New Roman"/>
            </a:endParaRPr>
          </a:p>
        </p:txBody>
      </p:sp>
      <p:graphicFrame>
        <p:nvGraphicFramePr>
          <p:cNvPr id="29" name="Object 28"/>
          <p:cNvGraphicFramePr>
            <a:graphicFrameLocks noChangeAspect="1"/>
          </p:cNvGraphicFramePr>
          <p:nvPr/>
        </p:nvGraphicFramePr>
        <p:xfrm>
          <a:off x="7500937" y="988194"/>
          <a:ext cx="233362" cy="255588"/>
        </p:xfrm>
        <a:graphic>
          <a:graphicData uri="http://schemas.openxmlformats.org/presentationml/2006/ole">
            <mc:AlternateContent xmlns:mc="http://schemas.openxmlformats.org/markup-compatibility/2006">
              <mc:Choice xmlns:v="urn:schemas-microsoft-com:vml" Requires="v">
                <p:oleObj spid="_x0000_s26821" name="Equation" r:id="rId4" imgW="139700" imgH="152400" progId="Equation.DSMT4">
                  <p:embed/>
                </p:oleObj>
              </mc:Choice>
              <mc:Fallback>
                <p:oleObj name="Equation" r:id="rId4" imgW="139700" imgH="152400" progId="Equation.DSMT4">
                  <p:embed/>
                  <p:pic>
                    <p:nvPicPr>
                      <p:cNvPr id="29" name="Object 28"/>
                      <p:cNvPicPr/>
                      <p:nvPr/>
                    </p:nvPicPr>
                    <p:blipFill>
                      <a:blip r:embed="rId5"/>
                      <a:stretch>
                        <a:fillRect/>
                      </a:stretch>
                    </p:blipFill>
                    <p:spPr>
                      <a:xfrm>
                        <a:off x="7500937" y="988194"/>
                        <a:ext cx="233362" cy="255588"/>
                      </a:xfrm>
                      <a:prstGeom prst="rect">
                        <a:avLst/>
                      </a:prstGeom>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
        <p:nvSpPr>
          <p:cNvPr id="54" name="TextBox 53"/>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Observations</a:t>
            </a:r>
            <a:endParaRPr lang="en-US" sz="2800" dirty="0">
              <a:latin typeface="Times New Roman"/>
              <a:cs typeface="Times New Roman"/>
            </a:endParaRPr>
          </a:p>
        </p:txBody>
      </p:sp>
      <p:graphicFrame>
        <p:nvGraphicFramePr>
          <p:cNvPr id="64" name="Object 63"/>
          <p:cNvGraphicFramePr>
            <a:graphicFrameLocks noChangeAspect="1"/>
          </p:cNvGraphicFramePr>
          <p:nvPr/>
        </p:nvGraphicFramePr>
        <p:xfrm>
          <a:off x="2809875" y="3497263"/>
          <a:ext cx="3235325" cy="827087"/>
        </p:xfrm>
        <a:graphic>
          <a:graphicData uri="http://schemas.openxmlformats.org/presentationml/2006/ole">
            <mc:AlternateContent xmlns:mc="http://schemas.openxmlformats.org/markup-compatibility/2006">
              <mc:Choice xmlns:v="urn:schemas-microsoft-com:vml" Requires="v">
                <p:oleObj spid="_x0000_s26822" name="Equation" r:id="rId6" imgW="1930400" imgH="495300" progId="Equation.DSMT4">
                  <p:embed/>
                </p:oleObj>
              </mc:Choice>
              <mc:Fallback>
                <p:oleObj name="Equation" r:id="rId6" imgW="1930400" imgH="495300" progId="Equation.DSMT4">
                  <p:embed/>
                  <p:pic>
                    <p:nvPicPr>
                      <p:cNvPr id="64" name="Object 63"/>
                      <p:cNvPicPr/>
                      <p:nvPr/>
                    </p:nvPicPr>
                    <p:blipFill>
                      <a:blip r:embed="rId7"/>
                      <a:stretch>
                        <a:fillRect/>
                      </a:stretch>
                    </p:blipFill>
                    <p:spPr>
                      <a:xfrm>
                        <a:off x="2809875" y="3497263"/>
                        <a:ext cx="3235325" cy="827087"/>
                      </a:xfrm>
                      <a:prstGeom prst="rect">
                        <a:avLst/>
                      </a:prstGeom>
                    </p:spPr>
                  </p:pic>
                </p:oleObj>
              </mc:Fallback>
            </mc:AlternateContent>
          </a:graphicData>
        </a:graphic>
      </p:graphicFrame>
      <p:sp>
        <p:nvSpPr>
          <p:cNvPr id="71" name="TextBox 70"/>
          <p:cNvSpPr txBox="1"/>
          <p:nvPr/>
        </p:nvSpPr>
        <p:spPr>
          <a:xfrm>
            <a:off x="244215" y="853054"/>
            <a:ext cx="6016885" cy="830997"/>
          </a:xfrm>
          <a:prstGeom prst="rect">
            <a:avLst/>
          </a:prstGeom>
          <a:noFill/>
        </p:spPr>
        <p:txBody>
          <a:bodyPr wrap="square" rtlCol="0">
            <a:spAutoFit/>
          </a:bodyPr>
          <a:lstStyle/>
          <a:p>
            <a:r>
              <a:rPr lang="en-US" sz="2800" dirty="0">
                <a:solidFill>
                  <a:srgbClr val="FF0000"/>
                </a:solidFill>
                <a:latin typeface="Apple Chancery"/>
                <a:cs typeface="Apple Chancery"/>
              </a:rPr>
              <a:t>Example 7:</a:t>
            </a:r>
            <a:r>
              <a:rPr lang="en-US" sz="2000" dirty="0">
                <a:latin typeface="Times New Roman"/>
                <a:cs typeface="Times New Roman"/>
              </a:rPr>
              <a:t>  </a:t>
            </a:r>
            <a:r>
              <a:rPr lang="en-US" sz="2000" dirty="0">
                <a:solidFill>
                  <a:srgbClr val="0000FF"/>
                </a:solidFill>
                <a:latin typeface="Times New Roman"/>
                <a:cs typeface="Times New Roman"/>
              </a:rPr>
              <a:t>Points A</a:t>
            </a:r>
            <a:r>
              <a:rPr lang="en-US" sz="2000" dirty="0">
                <a:latin typeface="Times New Roman"/>
                <a:cs typeface="Times New Roman"/>
              </a:rPr>
              <a:t>, </a:t>
            </a:r>
            <a:r>
              <a:rPr lang="en-US" sz="2000" dirty="0">
                <a:solidFill>
                  <a:srgbClr val="0000FF"/>
                </a:solidFill>
                <a:latin typeface="Times New Roman"/>
                <a:cs typeface="Times New Roman"/>
              </a:rPr>
              <a:t>B </a:t>
            </a:r>
            <a:r>
              <a:rPr lang="en-US" sz="2000" dirty="0">
                <a:solidFill>
                  <a:srgbClr val="000000"/>
                </a:solidFill>
                <a:latin typeface="Times New Roman"/>
                <a:cs typeface="Times New Roman"/>
              </a:rPr>
              <a:t>and</a:t>
            </a:r>
            <a:r>
              <a:rPr lang="en-US" sz="2000" dirty="0">
                <a:solidFill>
                  <a:srgbClr val="0000FF"/>
                </a:solidFill>
                <a:latin typeface="Times New Roman"/>
                <a:cs typeface="Times New Roman"/>
              </a:rPr>
              <a:t> C</a:t>
            </a:r>
            <a:r>
              <a:rPr lang="en-US" sz="2000" dirty="0">
                <a:latin typeface="Times New Roman"/>
                <a:cs typeface="Times New Roman"/>
              </a:rPr>
              <a:t> are identified in a </a:t>
            </a:r>
            <a:r>
              <a:rPr lang="en-US" sz="2000" dirty="0">
                <a:solidFill>
                  <a:srgbClr val="FF0000"/>
                </a:solidFill>
                <a:latin typeface="Times New Roman"/>
                <a:cs typeface="Times New Roman"/>
              </a:rPr>
              <a:t>constant</a:t>
            </a:r>
            <a:r>
              <a:rPr lang="en-US" sz="2000" dirty="0">
                <a:latin typeface="Times New Roman"/>
                <a:cs typeface="Times New Roman"/>
              </a:rPr>
              <a:t> </a:t>
            </a:r>
            <a:r>
              <a:rPr lang="en-US" sz="2000" i="1" dirty="0">
                <a:solidFill>
                  <a:srgbClr val="FF0000"/>
                </a:solidFill>
                <a:latin typeface="Times New Roman"/>
                <a:cs typeface="Times New Roman"/>
              </a:rPr>
              <a:t>electric field</a:t>
            </a:r>
            <a:r>
              <a:rPr lang="en-US" sz="2000" dirty="0">
                <a:latin typeface="Times New Roman"/>
                <a:cs typeface="Times New Roman"/>
              </a:rPr>
              <a:t> as shown in the sketch.</a:t>
            </a:r>
            <a:endParaRPr lang="en-US" sz="2000" dirty="0">
              <a:solidFill>
                <a:srgbClr val="FF0000"/>
              </a:solidFill>
              <a:latin typeface="Times New Roman"/>
              <a:cs typeface="Times New Roman"/>
            </a:endParaRPr>
          </a:p>
        </p:txBody>
      </p:sp>
      <p:sp>
        <p:nvSpPr>
          <p:cNvPr id="21" name="TextBox 20"/>
          <p:cNvSpPr txBox="1"/>
          <p:nvPr/>
        </p:nvSpPr>
        <p:spPr>
          <a:xfrm>
            <a:off x="587115" y="1700632"/>
            <a:ext cx="5242185" cy="1015663"/>
          </a:xfrm>
          <a:prstGeom prst="rect">
            <a:avLst/>
          </a:prstGeom>
          <a:noFill/>
        </p:spPr>
        <p:txBody>
          <a:bodyPr wrap="square" rtlCol="0">
            <a:spAutoFit/>
          </a:bodyPr>
          <a:lstStyle/>
          <a:p>
            <a:r>
              <a:rPr lang="en-US" sz="2000" dirty="0">
                <a:solidFill>
                  <a:srgbClr val="FF0000"/>
                </a:solidFill>
                <a:latin typeface="Apple Chancery"/>
                <a:cs typeface="Apple Chancery"/>
              </a:rPr>
              <a:t>a.) Which point has </a:t>
            </a:r>
            <a:r>
              <a:rPr lang="en-US" sz="2000" dirty="0">
                <a:latin typeface="Times New Roman"/>
                <a:cs typeface="Times New Roman"/>
              </a:rPr>
              <a:t>the </a:t>
            </a:r>
            <a:r>
              <a:rPr lang="en-US" sz="2000" dirty="0">
                <a:solidFill>
                  <a:srgbClr val="FF0000"/>
                </a:solidFill>
                <a:latin typeface="Times New Roman"/>
                <a:cs typeface="Times New Roman"/>
              </a:rPr>
              <a:t>GREATER </a:t>
            </a:r>
            <a:r>
              <a:rPr lang="en-US" sz="2000" i="1" dirty="0">
                <a:solidFill>
                  <a:srgbClr val="FF0000"/>
                </a:solidFill>
                <a:latin typeface="Times New Roman"/>
                <a:cs typeface="Times New Roman"/>
              </a:rPr>
              <a:t>absolute electric potential</a:t>
            </a:r>
            <a:r>
              <a:rPr lang="en-US" sz="2000" dirty="0">
                <a:latin typeface="Times New Roman"/>
                <a:cs typeface="Times New Roman"/>
              </a:rPr>
              <a:t>?  (That is, </a:t>
            </a:r>
            <a:r>
              <a:rPr lang="en-US" sz="2000" dirty="0">
                <a:solidFill>
                  <a:srgbClr val="0000FF"/>
                </a:solidFill>
                <a:latin typeface="Times New Roman"/>
                <a:cs typeface="Times New Roman"/>
              </a:rPr>
              <a:t>do</a:t>
            </a:r>
            <a:r>
              <a:rPr lang="en-US" sz="2000" dirty="0">
                <a:latin typeface="Times New Roman"/>
                <a:cs typeface="Times New Roman"/>
              </a:rPr>
              <a:t> </a:t>
            </a:r>
            <a:r>
              <a:rPr lang="en-US" sz="2000" i="1" dirty="0">
                <a:solidFill>
                  <a:srgbClr val="008000"/>
                </a:solidFill>
                <a:latin typeface="Times New Roman"/>
                <a:cs typeface="Times New Roman"/>
              </a:rPr>
              <a:t>electric fields </a:t>
            </a:r>
            <a:r>
              <a:rPr lang="en-US" sz="2000" dirty="0">
                <a:solidFill>
                  <a:srgbClr val="0000FF"/>
                </a:solidFill>
                <a:latin typeface="Times New Roman"/>
                <a:cs typeface="Times New Roman"/>
              </a:rPr>
              <a:t>run from </a:t>
            </a:r>
            <a:r>
              <a:rPr lang="en-US" sz="2000" i="1" dirty="0">
                <a:solidFill>
                  <a:srgbClr val="FF0000"/>
                </a:solidFill>
                <a:latin typeface="Times New Roman"/>
                <a:cs typeface="Times New Roman"/>
              </a:rPr>
              <a:t>higher voltage </a:t>
            </a:r>
            <a:r>
              <a:rPr lang="en-US" sz="2000" dirty="0">
                <a:latin typeface="Times New Roman"/>
                <a:cs typeface="Times New Roman"/>
              </a:rPr>
              <a:t>to </a:t>
            </a:r>
            <a:r>
              <a:rPr lang="en-US" sz="2000" i="1" dirty="0">
                <a:solidFill>
                  <a:srgbClr val="FF0000"/>
                </a:solidFill>
                <a:latin typeface="Times New Roman"/>
                <a:cs typeface="Times New Roman"/>
              </a:rPr>
              <a:t>lower</a:t>
            </a:r>
            <a:r>
              <a:rPr lang="en-US" sz="2000" dirty="0">
                <a:latin typeface="Times New Roman"/>
                <a:cs typeface="Times New Roman"/>
              </a:rPr>
              <a:t>, </a:t>
            </a:r>
            <a:r>
              <a:rPr lang="en-US" sz="2000" dirty="0">
                <a:solidFill>
                  <a:srgbClr val="0000FF"/>
                </a:solidFill>
                <a:latin typeface="Times New Roman"/>
                <a:cs typeface="Times New Roman"/>
              </a:rPr>
              <a:t>or vice versa</a:t>
            </a:r>
            <a:r>
              <a:rPr lang="en-US" sz="2000" dirty="0">
                <a:latin typeface="Times New Roman"/>
                <a:cs typeface="Times New Roman"/>
              </a:rPr>
              <a:t>?)</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nvGraphicFramePr>
        <p:xfrm>
          <a:off x="6400800" y="1871991"/>
          <a:ext cx="276225" cy="255588"/>
        </p:xfrm>
        <a:graphic>
          <a:graphicData uri="http://schemas.openxmlformats.org/presentationml/2006/ole">
            <mc:AlternateContent xmlns:mc="http://schemas.openxmlformats.org/markup-compatibility/2006">
              <mc:Choice xmlns:v="urn:schemas-microsoft-com:vml" Requires="v">
                <p:oleObj spid="_x0000_s26823" name="Equation" r:id="rId8" imgW="165100" imgH="152400" progId="Equation.DSMT4">
                  <p:embed/>
                </p:oleObj>
              </mc:Choice>
              <mc:Fallback>
                <p:oleObj name="Equation" r:id="rId8" imgW="165100" imgH="152400" progId="Equation.DSMT4">
                  <p:embed/>
                  <p:pic>
                    <p:nvPicPr>
                      <p:cNvPr id="25" name="Object 24"/>
                      <p:cNvPicPr/>
                      <p:nvPr/>
                    </p:nvPicPr>
                    <p:blipFill>
                      <a:blip r:embed="rId9"/>
                      <a:stretch>
                        <a:fillRect/>
                      </a:stretch>
                    </p:blipFill>
                    <p:spPr>
                      <a:xfrm>
                        <a:off x="6400800" y="1871991"/>
                        <a:ext cx="276225" cy="255588"/>
                      </a:xfrm>
                      <a:prstGeom prst="rect">
                        <a:avLst/>
                      </a:prstGeom>
                    </p:spPr>
                  </p:pic>
                </p:oleObj>
              </mc:Fallback>
            </mc:AlternateContent>
          </a:graphicData>
        </a:graphic>
      </p:graphicFrame>
      <p:cxnSp>
        <p:nvCxnSpPr>
          <p:cNvPr id="30" name="Straight Arrow Connector 29"/>
          <p:cNvCxnSpPr/>
          <p:nvPr/>
        </p:nvCxnSpPr>
        <p:spPr>
          <a:xfrm flipV="1">
            <a:off x="6045200" y="6631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9425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12219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6684964" y="1964947"/>
          <a:ext cx="63974" cy="81669"/>
        </p:xfrm>
        <a:graphic>
          <a:graphicData uri="http://schemas.openxmlformats.org/presentationml/2006/ole">
            <mc:AlternateContent xmlns:mc="http://schemas.openxmlformats.org/markup-compatibility/2006">
              <mc:Choice xmlns:v="urn:schemas-microsoft-com:vml" Requires="v">
                <p:oleObj spid="_x0000_s26824" name="Equation" r:id="rId10" imgW="88900" imgH="114300" progId="Equation.DSMT4">
                  <p:embed/>
                </p:oleObj>
              </mc:Choice>
              <mc:Fallback>
                <p:oleObj name="Equation" r:id="rId10" imgW="88900" imgH="114300" progId="Equation.DSMT4">
                  <p:embed/>
                  <p:pic>
                    <p:nvPicPr>
                      <p:cNvPr id="27" name="Object 26"/>
                      <p:cNvPicPr/>
                      <p:nvPr/>
                    </p:nvPicPr>
                    <p:blipFill>
                      <a:blip r:embed="rId11"/>
                      <a:stretch>
                        <a:fillRect/>
                      </a:stretch>
                    </p:blipFill>
                    <p:spPr>
                      <a:xfrm>
                        <a:off x="6684964" y="19649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670325" y="1181163"/>
          <a:ext cx="63974" cy="81669"/>
        </p:xfrm>
        <a:graphic>
          <a:graphicData uri="http://schemas.openxmlformats.org/presentationml/2006/ole">
            <mc:AlternateContent xmlns:mc="http://schemas.openxmlformats.org/markup-compatibility/2006">
              <mc:Choice xmlns:v="urn:schemas-microsoft-com:vml" Requires="v">
                <p:oleObj spid="_x0000_s26825" name="Equation" r:id="rId12" imgW="88900" imgH="114300" progId="Equation.DSMT4">
                  <p:embed/>
                </p:oleObj>
              </mc:Choice>
              <mc:Fallback>
                <p:oleObj name="Equation" r:id="rId12" imgW="88900" imgH="114300" progId="Equation.DSMT4">
                  <p:embed/>
                  <p:pic>
                    <p:nvPicPr>
                      <p:cNvPr id="28" name="Object 27"/>
                      <p:cNvPicPr/>
                      <p:nvPr/>
                    </p:nvPicPr>
                    <p:blipFill>
                      <a:blip r:embed="rId11"/>
                      <a:stretch>
                        <a:fillRect/>
                      </a:stretch>
                    </p:blipFill>
                    <p:spPr>
                      <a:xfrm>
                        <a:off x="7670325" y="1181163"/>
                        <a:ext cx="63974" cy="81669"/>
                      </a:xfrm>
                      <a:prstGeom prst="rect">
                        <a:avLst/>
                      </a:prstGeom>
                    </p:spPr>
                  </p:pic>
                </p:oleObj>
              </mc:Fallback>
            </mc:AlternateContent>
          </a:graphicData>
        </a:graphic>
      </p:graphicFrame>
      <p:sp>
        <p:nvSpPr>
          <p:cNvPr id="33" name="TextBox 32"/>
          <p:cNvSpPr txBox="1"/>
          <p:nvPr/>
        </p:nvSpPr>
        <p:spPr>
          <a:xfrm>
            <a:off x="7773656" y="1865969"/>
            <a:ext cx="1338828" cy="523220"/>
          </a:xfrm>
          <a:prstGeom prst="rect">
            <a:avLst/>
          </a:prstGeom>
          <a:noFill/>
        </p:spPr>
        <p:txBody>
          <a:bodyPr wrap="none" rtlCol="0">
            <a:spAutoFit/>
          </a:bodyPr>
          <a:lstStyle/>
          <a:p>
            <a:r>
              <a:rPr lang="en-US" sz="1400" dirty="0">
                <a:solidFill>
                  <a:srgbClr val="FF0000"/>
                </a:solidFill>
                <a:latin typeface="Times New Roman"/>
                <a:cs typeface="Times New Roman"/>
              </a:rPr>
              <a:t>three points in a</a:t>
            </a:r>
          </a:p>
          <a:p>
            <a:r>
              <a:rPr lang="en-US" sz="1400" dirty="0">
                <a:solidFill>
                  <a:srgbClr val="FF0000"/>
                </a:solidFill>
                <a:latin typeface="Times New Roman"/>
                <a:cs typeface="Times New Roman"/>
              </a:rPr>
              <a:t>  constant E-</a:t>
            </a:r>
            <a:r>
              <a:rPr lang="en-US" sz="1400" dirty="0" err="1">
                <a:solidFill>
                  <a:srgbClr val="FF0000"/>
                </a:solidFill>
                <a:latin typeface="Times New Roman"/>
                <a:cs typeface="Times New Roman"/>
              </a:rPr>
              <a:t>fld</a:t>
            </a:r>
            <a:endParaRPr lang="en-US" sz="1400" dirty="0">
              <a:solidFill>
                <a:srgbClr val="FF0000"/>
              </a:solidFill>
              <a:latin typeface="Times New Roman"/>
              <a:cs typeface="Times New Roman"/>
            </a:endParaRPr>
          </a:p>
        </p:txBody>
      </p:sp>
      <p:cxnSp>
        <p:nvCxnSpPr>
          <p:cNvPr id="36" name="Straight Arrow Connector 35"/>
          <p:cNvCxnSpPr/>
          <p:nvPr/>
        </p:nvCxnSpPr>
        <p:spPr>
          <a:xfrm flipV="1">
            <a:off x="6746875" y="1243782"/>
            <a:ext cx="927100" cy="73219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7000875" y="1327806"/>
          <a:ext cx="212725" cy="319088"/>
        </p:xfrm>
        <a:graphic>
          <a:graphicData uri="http://schemas.openxmlformats.org/presentationml/2006/ole">
            <mc:AlternateContent xmlns:mc="http://schemas.openxmlformats.org/markup-compatibility/2006">
              <mc:Choice xmlns:v="urn:schemas-microsoft-com:vml" Requires="v">
                <p:oleObj spid="_x0000_s26826" name="Equation" r:id="rId13" imgW="127000" imgH="190500" progId="Equation.DSMT4">
                  <p:embed/>
                </p:oleObj>
              </mc:Choice>
              <mc:Fallback>
                <p:oleObj name="Equation" r:id="rId13" imgW="127000" imgH="190500" progId="Equation.DSMT4">
                  <p:embed/>
                  <p:pic>
                    <p:nvPicPr>
                      <p:cNvPr id="37" name="Object 36"/>
                      <p:cNvPicPr/>
                      <p:nvPr/>
                    </p:nvPicPr>
                    <p:blipFill>
                      <a:blip r:embed="rId14"/>
                      <a:stretch>
                        <a:fillRect/>
                      </a:stretch>
                    </p:blipFill>
                    <p:spPr>
                      <a:xfrm>
                        <a:off x="7000875" y="1327806"/>
                        <a:ext cx="212725" cy="319088"/>
                      </a:xfrm>
                      <a:prstGeom prst="rect">
                        <a:avLst/>
                      </a:prstGeom>
                    </p:spPr>
                  </p:pic>
                </p:oleObj>
              </mc:Fallback>
            </mc:AlternateContent>
          </a:graphicData>
        </a:graphic>
      </p:graphicFrame>
      <p:cxnSp>
        <p:nvCxnSpPr>
          <p:cNvPr id="6" name="Straight Connector 5"/>
          <p:cNvCxnSpPr/>
          <p:nvPr/>
        </p:nvCxnSpPr>
        <p:spPr>
          <a:xfrm flipV="1">
            <a:off x="4076700" y="3860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nvGraphicFramePr>
        <p:xfrm>
          <a:off x="4483100" y="3721099"/>
          <a:ext cx="125274" cy="187325"/>
        </p:xfrm>
        <a:graphic>
          <a:graphicData uri="http://schemas.openxmlformats.org/presentationml/2006/ole">
            <mc:AlternateContent xmlns:mc="http://schemas.openxmlformats.org/markup-compatibility/2006">
              <mc:Choice xmlns:v="urn:schemas-microsoft-com:vml" Requires="v">
                <p:oleObj spid="_x0000_s26827" name="Equation" r:id="rId15" imgW="101600" imgH="152400" progId="Equation.DSMT4">
                  <p:embed/>
                </p:oleObj>
              </mc:Choice>
              <mc:Fallback>
                <p:oleObj name="Equation" r:id="rId15" imgW="101600" imgH="152400" progId="Equation.DSMT4">
                  <p:embed/>
                  <p:pic>
                    <p:nvPicPr>
                      <p:cNvPr id="40" name="Object 39"/>
                      <p:cNvPicPr/>
                      <p:nvPr/>
                    </p:nvPicPr>
                    <p:blipFill>
                      <a:blip r:embed="rId16"/>
                      <a:stretch>
                        <a:fillRect/>
                      </a:stretch>
                    </p:blipFill>
                    <p:spPr>
                      <a:xfrm>
                        <a:off x="4483100" y="3721099"/>
                        <a:ext cx="125274" cy="187325"/>
                      </a:xfrm>
                      <a:prstGeom prst="rect">
                        <a:avLst/>
                      </a:prstGeom>
                    </p:spPr>
                  </p:pic>
                </p:oleObj>
              </mc:Fallback>
            </mc:AlternateContent>
          </a:graphicData>
        </a:graphic>
      </p:graphicFrame>
      <p:sp>
        <p:nvSpPr>
          <p:cNvPr id="41" name="TextBox 40"/>
          <p:cNvSpPr txBox="1"/>
          <p:nvPr/>
        </p:nvSpPr>
        <p:spPr>
          <a:xfrm>
            <a:off x="917315" y="4418013"/>
            <a:ext cx="8150485" cy="1015663"/>
          </a:xfrm>
          <a:prstGeom prst="rect">
            <a:avLst/>
          </a:prstGeom>
          <a:noFill/>
        </p:spPr>
        <p:txBody>
          <a:bodyPr wrap="square" rtlCol="0">
            <a:spAutoFit/>
          </a:bodyPr>
          <a:lstStyle/>
          <a:p>
            <a:r>
              <a:rPr lang="en-US" sz="2000" dirty="0">
                <a:solidFill>
                  <a:srgbClr val="FF0000"/>
                </a:solidFill>
                <a:latin typeface="Apple Chancery"/>
                <a:cs typeface="Apple Chancery"/>
              </a:rPr>
              <a:t>By observation, </a:t>
            </a:r>
            <a:r>
              <a:rPr lang="en-US" sz="2000" dirty="0">
                <a:latin typeface="Times New Roman"/>
                <a:cs typeface="Times New Roman"/>
              </a:rPr>
              <a:t>the </a:t>
            </a:r>
            <a:r>
              <a:rPr lang="en-US" sz="2000" dirty="0">
                <a:solidFill>
                  <a:srgbClr val="0000FF"/>
                </a:solidFill>
                <a:latin typeface="Times New Roman"/>
                <a:cs typeface="Times New Roman"/>
              </a:rPr>
              <a:t>left-side </a:t>
            </a:r>
            <a:r>
              <a:rPr lang="en-US" sz="2000" dirty="0">
                <a:latin typeface="Times New Roman"/>
                <a:cs typeface="Times New Roman"/>
              </a:rPr>
              <a:t>of the equation is </a:t>
            </a:r>
            <a:r>
              <a:rPr lang="en-US" sz="2000" dirty="0">
                <a:solidFill>
                  <a:srgbClr val="0000FF"/>
                </a:solidFill>
                <a:latin typeface="Times New Roman"/>
                <a:cs typeface="Times New Roman"/>
              </a:rPr>
              <a:t>positive</a:t>
            </a:r>
            <a:r>
              <a:rPr lang="en-US" sz="2000" dirty="0">
                <a:latin typeface="Times New Roman"/>
                <a:cs typeface="Times New Roman"/>
              </a:rPr>
              <a:t> (two magnitudes multiplied together), so the </a:t>
            </a:r>
            <a:r>
              <a:rPr lang="en-US" sz="2000" dirty="0">
                <a:solidFill>
                  <a:srgbClr val="0000FF"/>
                </a:solidFill>
                <a:latin typeface="Times New Roman"/>
                <a:cs typeface="Times New Roman"/>
              </a:rPr>
              <a:t>right-side must </a:t>
            </a:r>
            <a:r>
              <a:rPr lang="en-US" sz="2000" dirty="0">
                <a:latin typeface="Times New Roman"/>
                <a:cs typeface="Times New Roman"/>
              </a:rPr>
              <a:t>also </a:t>
            </a:r>
            <a:r>
              <a:rPr lang="en-US" sz="2000" dirty="0">
                <a:solidFill>
                  <a:srgbClr val="0000FF"/>
                </a:solidFill>
                <a:latin typeface="Times New Roman"/>
                <a:cs typeface="Times New Roman"/>
              </a:rPr>
              <a:t>be positive</a:t>
            </a:r>
            <a:r>
              <a:rPr lang="en-US" sz="2000" dirty="0">
                <a:latin typeface="Times New Roman"/>
                <a:cs typeface="Times New Roman"/>
              </a:rPr>
              <a:t>.  For this to be true,      must be larger than      .</a:t>
            </a:r>
            <a:endParaRPr lang="en-US" sz="2000" dirty="0">
              <a:solidFill>
                <a:srgbClr val="FF0000"/>
              </a:solidFill>
              <a:latin typeface="Times New Roman"/>
              <a:cs typeface="Times New Roman"/>
            </a:endParaRPr>
          </a:p>
        </p:txBody>
      </p:sp>
      <p:graphicFrame>
        <p:nvGraphicFramePr>
          <p:cNvPr id="42" name="Object 41"/>
          <p:cNvGraphicFramePr>
            <a:graphicFrameLocks noChangeAspect="1"/>
          </p:cNvGraphicFramePr>
          <p:nvPr/>
        </p:nvGraphicFramePr>
        <p:xfrm>
          <a:off x="1487156" y="5097462"/>
          <a:ext cx="339725" cy="338138"/>
        </p:xfrm>
        <a:graphic>
          <a:graphicData uri="http://schemas.openxmlformats.org/presentationml/2006/ole">
            <mc:AlternateContent xmlns:mc="http://schemas.openxmlformats.org/markup-compatibility/2006">
              <mc:Choice xmlns:v="urn:schemas-microsoft-com:vml" Requires="v">
                <p:oleObj spid="_x0000_s26828" name="Equation" r:id="rId17" imgW="203200" imgH="203200" progId="Equation.DSMT4">
                  <p:embed/>
                </p:oleObj>
              </mc:Choice>
              <mc:Fallback>
                <p:oleObj name="Equation" r:id="rId17" imgW="203200" imgH="203200" progId="Equation.DSMT4">
                  <p:embed/>
                  <p:pic>
                    <p:nvPicPr>
                      <p:cNvPr id="42" name="Object 41"/>
                      <p:cNvPicPr/>
                      <p:nvPr/>
                    </p:nvPicPr>
                    <p:blipFill>
                      <a:blip r:embed="rId18"/>
                      <a:stretch>
                        <a:fillRect/>
                      </a:stretch>
                    </p:blipFill>
                    <p:spPr>
                      <a:xfrm>
                        <a:off x="1487156" y="5097462"/>
                        <a:ext cx="339725" cy="338138"/>
                      </a:xfrm>
                      <a:prstGeom prst="rect">
                        <a:avLst/>
                      </a:prstGeom>
                    </p:spPr>
                  </p:pic>
                </p:oleObj>
              </mc:Fallback>
            </mc:AlternateContent>
          </a:graphicData>
        </a:graphic>
      </p:graphicFrame>
      <p:graphicFrame>
        <p:nvGraphicFramePr>
          <p:cNvPr id="43" name="Object 42"/>
          <p:cNvGraphicFramePr>
            <a:graphicFrameLocks noChangeAspect="1"/>
          </p:cNvGraphicFramePr>
          <p:nvPr/>
        </p:nvGraphicFramePr>
        <p:xfrm>
          <a:off x="3821112" y="5094287"/>
          <a:ext cx="319088" cy="338138"/>
        </p:xfrm>
        <a:graphic>
          <a:graphicData uri="http://schemas.openxmlformats.org/presentationml/2006/ole">
            <mc:AlternateContent xmlns:mc="http://schemas.openxmlformats.org/markup-compatibility/2006">
              <mc:Choice xmlns:v="urn:schemas-microsoft-com:vml" Requires="v">
                <p:oleObj spid="_x0000_s26829" name="Equation" r:id="rId19" imgW="190500" imgH="203200" progId="Equation.DSMT4">
                  <p:embed/>
                </p:oleObj>
              </mc:Choice>
              <mc:Fallback>
                <p:oleObj name="Equation" r:id="rId19" imgW="190500" imgH="203200" progId="Equation.DSMT4">
                  <p:embed/>
                  <p:pic>
                    <p:nvPicPr>
                      <p:cNvPr id="43" name="Object 42"/>
                      <p:cNvPicPr/>
                      <p:nvPr/>
                    </p:nvPicPr>
                    <p:blipFill>
                      <a:blip r:embed="rId20"/>
                      <a:stretch>
                        <a:fillRect/>
                      </a:stretch>
                    </p:blipFill>
                    <p:spPr>
                      <a:xfrm>
                        <a:off x="3821112" y="5094287"/>
                        <a:ext cx="319088" cy="338138"/>
                      </a:xfrm>
                      <a:prstGeom prst="rect">
                        <a:avLst/>
                      </a:prstGeom>
                    </p:spPr>
                  </p:pic>
                </p:oleObj>
              </mc:Fallback>
            </mc:AlternateContent>
          </a:graphicData>
        </a:graphic>
      </p:graphicFrame>
      <p:sp>
        <p:nvSpPr>
          <p:cNvPr id="44" name="TextBox 43"/>
          <p:cNvSpPr txBox="1"/>
          <p:nvPr/>
        </p:nvSpPr>
        <p:spPr>
          <a:xfrm>
            <a:off x="244215" y="5603466"/>
            <a:ext cx="8794420" cy="707886"/>
          </a:xfrm>
          <a:prstGeom prst="rect">
            <a:avLst/>
          </a:prstGeom>
          <a:noFill/>
        </p:spPr>
        <p:txBody>
          <a:bodyPr wrap="square" rtlCol="0">
            <a:spAutoFit/>
          </a:bodyPr>
          <a:lstStyle/>
          <a:p>
            <a:r>
              <a:rPr lang="en-US" sz="2000" dirty="0">
                <a:solidFill>
                  <a:srgbClr val="FF0000"/>
                </a:solidFill>
                <a:latin typeface="Apple Chancery"/>
                <a:cs typeface="Apple Chancery"/>
              </a:rPr>
              <a:t>IMPORTANT OBSERVATION: </a:t>
            </a:r>
            <a:r>
              <a:rPr lang="en-US" sz="2000" dirty="0">
                <a:latin typeface="Times New Roman"/>
                <a:cs typeface="Times New Roman"/>
              </a:rPr>
              <a:t>This means that </a:t>
            </a:r>
            <a:r>
              <a:rPr lang="en-US" sz="2000" i="1" dirty="0">
                <a:solidFill>
                  <a:srgbClr val="0000FF"/>
                </a:solidFill>
                <a:latin typeface="Times New Roman"/>
                <a:cs typeface="Times New Roman"/>
              </a:rPr>
              <a:t>ELECTRIC FIELDS </a:t>
            </a:r>
            <a:r>
              <a:rPr lang="en-US" sz="2000" dirty="0">
                <a:latin typeface="Times New Roman"/>
                <a:cs typeface="Times New Roman"/>
              </a:rPr>
              <a:t>migrate from </a:t>
            </a:r>
            <a:r>
              <a:rPr lang="en-US" sz="2000" dirty="0">
                <a:solidFill>
                  <a:srgbClr val="FF0000"/>
                </a:solidFill>
                <a:latin typeface="Times New Roman"/>
                <a:cs typeface="Times New Roman"/>
              </a:rPr>
              <a:t>HIGHER </a:t>
            </a:r>
            <a:r>
              <a:rPr lang="en-US" sz="2000" i="1" dirty="0">
                <a:solidFill>
                  <a:srgbClr val="0000FF"/>
                </a:solidFill>
                <a:latin typeface="Times New Roman"/>
                <a:cs typeface="Times New Roman"/>
              </a:rPr>
              <a:t>ELECTRIC POTENTIAL </a:t>
            </a:r>
            <a:r>
              <a:rPr lang="en-US" sz="2000" dirty="0">
                <a:solidFill>
                  <a:srgbClr val="FF0000"/>
                </a:solidFill>
                <a:latin typeface="Times New Roman"/>
                <a:cs typeface="Times New Roman"/>
              </a:rPr>
              <a:t>to LOWER</a:t>
            </a:r>
            <a:r>
              <a:rPr lang="en-US" sz="2000" dirty="0">
                <a:latin typeface="Times New Roman"/>
                <a:cs typeface="Times New Roman"/>
              </a:rPr>
              <a:t>.</a:t>
            </a:r>
            <a:endParaRPr lang="en-US" sz="2000" dirty="0">
              <a:solidFill>
                <a:srgbClr val="FF0000"/>
              </a:solidFill>
              <a:latin typeface="Times New Roman"/>
              <a:cs typeface="Times New Roman"/>
            </a:endParaRPr>
          </a:p>
        </p:txBody>
      </p:sp>
      <p:sp>
        <p:nvSpPr>
          <p:cNvPr id="45" name="TextBox 44"/>
          <p:cNvSpPr txBox="1"/>
          <p:nvPr/>
        </p:nvSpPr>
        <p:spPr>
          <a:xfrm>
            <a:off x="917315" y="2774976"/>
            <a:ext cx="7921885" cy="400110"/>
          </a:xfrm>
          <a:prstGeom prst="rect">
            <a:avLst/>
          </a:prstGeom>
          <a:noFill/>
        </p:spPr>
        <p:txBody>
          <a:bodyPr wrap="square" rtlCol="0">
            <a:spAutoFit/>
          </a:bodyPr>
          <a:lstStyle/>
          <a:p>
            <a:r>
              <a:rPr lang="en-US" sz="2000" dirty="0">
                <a:solidFill>
                  <a:srgbClr val="FF0000"/>
                </a:solidFill>
                <a:latin typeface="Apple Chancery"/>
                <a:cs typeface="Apple Chancery"/>
              </a:rPr>
              <a:t>Traversing from </a:t>
            </a:r>
            <a:r>
              <a:rPr lang="en-US" sz="2000" dirty="0">
                <a:solidFill>
                  <a:srgbClr val="0000FF"/>
                </a:solidFill>
                <a:latin typeface="Times New Roman"/>
                <a:cs typeface="Times New Roman"/>
              </a:rPr>
              <a:t>A</a:t>
            </a:r>
            <a:r>
              <a:rPr lang="en-US" sz="2000" dirty="0">
                <a:latin typeface="Times New Roman"/>
                <a:cs typeface="Times New Roman"/>
              </a:rPr>
              <a:t> to </a:t>
            </a:r>
            <a:r>
              <a:rPr lang="en-US" sz="2000" dirty="0">
                <a:solidFill>
                  <a:srgbClr val="0000FF"/>
                </a:solidFill>
                <a:latin typeface="Times New Roman"/>
                <a:cs typeface="Times New Roman"/>
              </a:rPr>
              <a:t>B</a:t>
            </a:r>
            <a:r>
              <a:rPr lang="en-US" sz="2000" dirty="0">
                <a:latin typeface="Times New Roman"/>
                <a:cs typeface="Times New Roman"/>
              </a:rPr>
              <a:t>, so     points along the line of    , </a:t>
            </a:r>
            <a:endParaRPr lang="en-US" sz="2000" dirty="0">
              <a:solidFill>
                <a:srgbClr val="FF0000"/>
              </a:solidFill>
              <a:latin typeface="Times New Roman"/>
              <a:cs typeface="Times New Roman"/>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4035730155"/>
              </p:ext>
            </p:extLst>
          </p:nvPr>
        </p:nvGraphicFramePr>
        <p:xfrm>
          <a:off x="3863975" y="2768567"/>
          <a:ext cx="212725" cy="317500"/>
        </p:xfrm>
        <a:graphic>
          <a:graphicData uri="http://schemas.openxmlformats.org/presentationml/2006/ole">
            <mc:AlternateContent xmlns:mc="http://schemas.openxmlformats.org/markup-compatibility/2006">
              <mc:Choice xmlns:v="urn:schemas-microsoft-com:vml" Requires="v">
                <p:oleObj spid="_x0000_s26830" name="Equation" r:id="rId21" imgW="127000" imgH="190500" progId="Equation.DSMT4">
                  <p:embed/>
                </p:oleObj>
              </mc:Choice>
              <mc:Fallback>
                <p:oleObj name="Equation" r:id="rId21" imgW="127000" imgH="190500" progId="Equation.DSMT4">
                  <p:embed/>
                  <p:pic>
                    <p:nvPicPr>
                      <p:cNvPr id="46" name="Object 45"/>
                      <p:cNvPicPr/>
                      <p:nvPr/>
                    </p:nvPicPr>
                    <p:blipFill>
                      <a:blip r:embed="rId22"/>
                      <a:stretch>
                        <a:fillRect/>
                      </a:stretch>
                    </p:blipFill>
                    <p:spPr>
                      <a:xfrm>
                        <a:off x="3863975" y="2768567"/>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871216091"/>
              </p:ext>
            </p:extLst>
          </p:nvPr>
        </p:nvGraphicFramePr>
        <p:xfrm>
          <a:off x="6511925" y="2779636"/>
          <a:ext cx="234950" cy="317500"/>
        </p:xfrm>
        <a:graphic>
          <a:graphicData uri="http://schemas.openxmlformats.org/presentationml/2006/ole">
            <mc:AlternateContent xmlns:mc="http://schemas.openxmlformats.org/markup-compatibility/2006">
              <mc:Choice xmlns:v="urn:schemas-microsoft-com:vml" Requires="v">
                <p:oleObj spid="_x0000_s26831" name="Equation" r:id="rId23" imgW="139700" imgH="190500" progId="Equation.DSMT4">
                  <p:embed/>
                </p:oleObj>
              </mc:Choice>
              <mc:Fallback>
                <p:oleObj name="Equation" r:id="rId23" imgW="139700" imgH="190500" progId="Equation.DSMT4">
                  <p:embed/>
                  <p:pic>
                    <p:nvPicPr>
                      <p:cNvPr id="47" name="Object 46"/>
                      <p:cNvPicPr/>
                      <p:nvPr/>
                    </p:nvPicPr>
                    <p:blipFill>
                      <a:blip r:embed="rId24"/>
                      <a:stretch>
                        <a:fillRect/>
                      </a:stretch>
                    </p:blipFill>
                    <p:spPr>
                      <a:xfrm>
                        <a:off x="6511925" y="2779636"/>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7952107" y="1287438"/>
          <a:ext cx="233362" cy="255588"/>
        </p:xfrm>
        <a:graphic>
          <a:graphicData uri="http://schemas.openxmlformats.org/presentationml/2006/ole">
            <mc:AlternateContent xmlns:mc="http://schemas.openxmlformats.org/markup-compatibility/2006">
              <mc:Choice xmlns:v="urn:schemas-microsoft-com:vml" Requires="v">
                <p:oleObj spid="_x0000_s26832" name="Equation" r:id="rId25" imgW="139700" imgH="152400" progId="Equation.DSMT4">
                  <p:embed/>
                </p:oleObj>
              </mc:Choice>
              <mc:Fallback>
                <p:oleObj name="Equation" r:id="rId25" imgW="139700" imgH="152400" progId="Equation.DSMT4">
                  <p:embed/>
                  <p:pic>
                    <p:nvPicPr>
                      <p:cNvPr id="48" name="Object 47"/>
                      <p:cNvPicPr/>
                      <p:nvPr/>
                    </p:nvPicPr>
                    <p:blipFill>
                      <a:blip r:embed="rId26"/>
                      <a:stretch>
                        <a:fillRect/>
                      </a:stretch>
                    </p:blipFill>
                    <p:spPr>
                      <a:xfrm>
                        <a:off x="7952107" y="1287438"/>
                        <a:ext cx="233362" cy="255588"/>
                      </a:xfrm>
                      <a:prstGeom prst="rect">
                        <a:avLst/>
                      </a:prstGeom>
                    </p:spPr>
                  </p:pic>
                </p:oleObj>
              </mc:Fallback>
            </mc:AlternateContent>
          </a:graphicData>
        </a:graphic>
      </p:graphicFrame>
      <p:graphicFrame>
        <p:nvGraphicFramePr>
          <p:cNvPr id="49" name="Object 48"/>
          <p:cNvGraphicFramePr>
            <a:graphicFrameLocks noChangeAspect="1"/>
          </p:cNvGraphicFramePr>
          <p:nvPr/>
        </p:nvGraphicFramePr>
        <p:xfrm>
          <a:off x="7952107" y="1534382"/>
          <a:ext cx="63974" cy="81669"/>
        </p:xfrm>
        <a:graphic>
          <a:graphicData uri="http://schemas.openxmlformats.org/presentationml/2006/ole">
            <mc:AlternateContent xmlns:mc="http://schemas.openxmlformats.org/markup-compatibility/2006">
              <mc:Choice xmlns:v="urn:schemas-microsoft-com:vml" Requires="v">
                <p:oleObj spid="_x0000_s26833" name="Equation" r:id="rId27" imgW="88900" imgH="114300" progId="Equation.DSMT4">
                  <p:embed/>
                </p:oleObj>
              </mc:Choice>
              <mc:Fallback>
                <p:oleObj name="Equation" r:id="rId27" imgW="88900" imgH="114300" progId="Equation.DSMT4">
                  <p:embed/>
                  <p:pic>
                    <p:nvPicPr>
                      <p:cNvPr id="49" name="Object 48"/>
                      <p:cNvPicPr/>
                      <p:nvPr/>
                    </p:nvPicPr>
                    <p:blipFill>
                      <a:blip r:embed="rId11"/>
                      <a:stretch>
                        <a:fillRect/>
                      </a:stretch>
                    </p:blipFill>
                    <p:spPr>
                      <a:xfrm>
                        <a:off x="7952107" y="1534382"/>
                        <a:ext cx="63974" cy="81669"/>
                      </a:xfrm>
                      <a:prstGeom prst="rect">
                        <a:avLst/>
                      </a:prstGeom>
                    </p:spPr>
                  </p:pic>
                </p:oleObj>
              </mc:Fallback>
            </mc:AlternateContent>
          </a:graphicData>
        </a:graphic>
      </p:graphicFrame>
      <p:graphicFrame>
        <p:nvGraphicFramePr>
          <p:cNvPr id="50" name="Object 49"/>
          <p:cNvGraphicFramePr>
            <a:graphicFrameLocks noChangeAspect="1"/>
          </p:cNvGraphicFramePr>
          <p:nvPr/>
        </p:nvGraphicFramePr>
        <p:xfrm>
          <a:off x="7528719" y="342523"/>
          <a:ext cx="233362" cy="320675"/>
        </p:xfrm>
        <a:graphic>
          <a:graphicData uri="http://schemas.openxmlformats.org/presentationml/2006/ole">
            <mc:AlternateContent xmlns:mc="http://schemas.openxmlformats.org/markup-compatibility/2006">
              <mc:Choice xmlns:v="urn:schemas-microsoft-com:vml" Requires="v">
                <p:oleObj spid="_x0000_s26834" name="Equation" r:id="rId28" imgW="139700" imgH="190500" progId="Equation.DSMT4">
                  <p:embed/>
                </p:oleObj>
              </mc:Choice>
              <mc:Fallback>
                <p:oleObj name="Equation" r:id="rId28" imgW="139700" imgH="190500" progId="Equation.DSMT4">
                  <p:embed/>
                  <p:pic>
                    <p:nvPicPr>
                      <p:cNvPr id="50" name="Object 49"/>
                      <p:cNvPicPr/>
                      <p:nvPr/>
                    </p:nvPicPr>
                    <p:blipFill>
                      <a:blip r:embed="rId29"/>
                      <a:stretch>
                        <a:fillRect/>
                      </a:stretch>
                    </p:blipFill>
                    <p:spPr>
                      <a:xfrm>
                        <a:off x="7528719" y="342523"/>
                        <a:ext cx="233362" cy="320675"/>
                      </a:xfrm>
                      <a:prstGeom prst="rect">
                        <a:avLst/>
                      </a:prstGeom>
                    </p:spPr>
                  </p:pic>
                </p:oleObj>
              </mc:Fallback>
            </mc:AlternateContent>
          </a:graphicData>
        </a:graphic>
      </p:graphicFrame>
    </p:spTree>
    <p:extLst>
      <p:ext uri="{BB962C8B-B14F-4D97-AF65-F5344CB8AC3E}">
        <p14:creationId xmlns:p14="http://schemas.microsoft.com/office/powerpoint/2010/main" val="24002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par>
                                <p:cTn id="24" presetID="9"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dissolv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par>
                                <p:cTn id="48" presetID="9"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dissolve">
                                      <p:cBhvr>
                                        <p:cTn id="50" dur="500"/>
                                        <p:tgtEl>
                                          <p:spTgt spid="4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dissolv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ssolv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P spid="41"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64" name="Object 63"/>
          <p:cNvGraphicFramePr>
            <a:graphicFrameLocks noChangeAspect="1"/>
          </p:cNvGraphicFramePr>
          <p:nvPr/>
        </p:nvGraphicFramePr>
        <p:xfrm>
          <a:off x="2533650" y="3135313"/>
          <a:ext cx="3789363" cy="1676400"/>
        </p:xfrm>
        <a:graphic>
          <a:graphicData uri="http://schemas.openxmlformats.org/presentationml/2006/ole">
            <mc:AlternateContent xmlns:mc="http://schemas.openxmlformats.org/markup-compatibility/2006">
              <mc:Choice xmlns:v="urn:schemas-microsoft-com:vml" Requires="v">
                <p:oleObj spid="_x0000_s22781" name="Equation" r:id="rId4" imgW="2260600" imgH="1003300" progId="Equation.DSMT4">
                  <p:embed/>
                </p:oleObj>
              </mc:Choice>
              <mc:Fallback>
                <p:oleObj name="Equation" r:id="rId4" imgW="2260600" imgH="1003300" progId="Equation.DSMT4">
                  <p:embed/>
                  <p:pic>
                    <p:nvPicPr>
                      <p:cNvPr id="64" name="Object 63"/>
                      <p:cNvPicPr/>
                      <p:nvPr/>
                    </p:nvPicPr>
                    <p:blipFill>
                      <a:blip r:embed="rId5"/>
                      <a:stretch>
                        <a:fillRect/>
                      </a:stretch>
                    </p:blipFill>
                    <p:spPr>
                      <a:xfrm>
                        <a:off x="2533650" y="3135313"/>
                        <a:ext cx="3789363" cy="1676400"/>
                      </a:xfrm>
                      <a:prstGeom prst="rect">
                        <a:avLst/>
                      </a:prstGeom>
                    </p:spPr>
                  </p:pic>
                </p:oleObj>
              </mc:Fallback>
            </mc:AlternateContent>
          </a:graphicData>
        </a:graphic>
      </p:graphicFrame>
      <p:sp>
        <p:nvSpPr>
          <p:cNvPr id="21" name="TextBox 20"/>
          <p:cNvSpPr txBox="1"/>
          <p:nvPr/>
        </p:nvSpPr>
        <p:spPr>
          <a:xfrm>
            <a:off x="460115" y="426274"/>
            <a:ext cx="5445385" cy="1631216"/>
          </a:xfrm>
          <a:prstGeom prst="rect">
            <a:avLst/>
          </a:prstGeom>
          <a:noFill/>
        </p:spPr>
        <p:txBody>
          <a:bodyPr wrap="square" rtlCol="0">
            <a:spAutoFit/>
          </a:bodyPr>
          <a:lstStyle/>
          <a:p>
            <a:r>
              <a:rPr lang="en-US" sz="2000" dirty="0">
                <a:solidFill>
                  <a:srgbClr val="FF0000"/>
                </a:solidFill>
                <a:latin typeface="Apple Chancery"/>
                <a:cs typeface="Apple Chancery"/>
              </a:rPr>
              <a:t>b.) Assume </a:t>
            </a:r>
            <a:r>
              <a:rPr lang="en-US" sz="2000" dirty="0">
                <a:latin typeface="Times New Roman"/>
                <a:cs typeface="Times New Roman"/>
              </a:rPr>
              <a:t>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A</a:t>
            </a:r>
            <a:r>
              <a:rPr lang="en-US" sz="2000" dirty="0">
                <a:latin typeface="Times New Roman"/>
                <a:cs typeface="Times New Roman"/>
              </a:rPr>
              <a:t> is                and the </a:t>
            </a:r>
            <a:r>
              <a:rPr lang="en-US" sz="2000" i="1" dirty="0">
                <a:solidFill>
                  <a:srgbClr val="0000FF"/>
                </a:solidFill>
                <a:latin typeface="Times New Roman"/>
                <a:cs typeface="Times New Roman"/>
              </a:rPr>
              <a:t>electric potential </a:t>
            </a:r>
            <a:r>
              <a:rPr lang="en-US" sz="2000" dirty="0">
                <a:latin typeface="Times New Roman"/>
                <a:cs typeface="Times New Roman"/>
              </a:rPr>
              <a:t>at </a:t>
            </a:r>
            <a:r>
              <a:rPr lang="en-US" sz="2000" dirty="0">
                <a:solidFill>
                  <a:srgbClr val="0000FF"/>
                </a:solidFill>
                <a:latin typeface="Times New Roman"/>
                <a:cs typeface="Times New Roman"/>
              </a:rPr>
              <a:t>B</a:t>
            </a:r>
            <a:r>
              <a:rPr lang="en-US" sz="2000" dirty="0">
                <a:latin typeface="Times New Roman"/>
                <a:cs typeface="Times New Roman"/>
              </a:rPr>
              <a:t> is                    .  If the </a:t>
            </a:r>
            <a:r>
              <a:rPr lang="en-US" sz="2000" i="1" dirty="0">
                <a:solidFill>
                  <a:srgbClr val="0000FF"/>
                </a:solidFill>
                <a:latin typeface="Times New Roman"/>
                <a:cs typeface="Times New Roman"/>
              </a:rPr>
              <a:t>distance</a:t>
            </a:r>
            <a:r>
              <a:rPr lang="en-US" sz="2000" dirty="0">
                <a:solidFill>
                  <a:srgbClr val="0000FF"/>
                </a:solidFill>
                <a:latin typeface="Times New Roman"/>
                <a:cs typeface="Times New Roman"/>
              </a:rPr>
              <a:t> </a:t>
            </a:r>
            <a:r>
              <a:rPr lang="en-US" sz="2000" dirty="0">
                <a:latin typeface="Times New Roman"/>
                <a:cs typeface="Times New Roman"/>
              </a:rPr>
              <a:t>between the two points is </a:t>
            </a:r>
            <a:r>
              <a:rPr lang="en-US" sz="2000" dirty="0">
                <a:solidFill>
                  <a:srgbClr val="FF0000"/>
                </a:solidFill>
                <a:latin typeface="Times New Roman"/>
                <a:cs typeface="Times New Roman"/>
              </a:rPr>
              <a:t>2 meters, </a:t>
            </a:r>
            <a:r>
              <a:rPr lang="en-US" sz="2000" dirty="0">
                <a:latin typeface="Times New Roman"/>
                <a:cs typeface="Times New Roman"/>
              </a:rPr>
              <a:t>derive an expression for the </a:t>
            </a:r>
            <a:r>
              <a:rPr lang="en-US" sz="2000" dirty="0">
                <a:solidFill>
                  <a:srgbClr val="0000FF"/>
                </a:solidFill>
                <a:latin typeface="Times New Roman"/>
                <a:cs typeface="Times New Roman"/>
              </a:rPr>
              <a:t>magnitude</a:t>
            </a:r>
            <a:r>
              <a:rPr lang="en-US" sz="2000" dirty="0">
                <a:latin typeface="Times New Roman"/>
                <a:cs typeface="Times New Roman"/>
              </a:rPr>
              <a:t> of the </a:t>
            </a:r>
            <a:r>
              <a:rPr lang="en-US" sz="2000" i="1" dirty="0">
                <a:solidFill>
                  <a:srgbClr val="FF0000"/>
                </a:solidFill>
                <a:latin typeface="Times New Roman"/>
                <a:cs typeface="Times New Roman"/>
              </a:rPr>
              <a:t>electric field</a:t>
            </a:r>
            <a:r>
              <a:rPr lang="en-US" sz="2000" dirty="0">
                <a:latin typeface="Times New Roman"/>
                <a:cs typeface="Times New Roman"/>
              </a:rPr>
              <a:t>. </a:t>
            </a:r>
            <a:endParaRPr lang="en-US" sz="2000" dirty="0">
              <a:solidFill>
                <a:srgbClr val="FF0000"/>
              </a:solidFill>
              <a:latin typeface="Times New Roman"/>
              <a:cs typeface="Times New Roman"/>
            </a:endParaRPr>
          </a:p>
        </p:txBody>
      </p:sp>
      <p:graphicFrame>
        <p:nvGraphicFramePr>
          <p:cNvPr id="25" name="Object 24"/>
          <p:cNvGraphicFramePr>
            <a:graphicFrameLocks noChangeAspect="1"/>
          </p:cNvGraphicFramePr>
          <p:nvPr/>
        </p:nvGraphicFramePr>
        <p:xfrm>
          <a:off x="6400800" y="1478291"/>
          <a:ext cx="276225" cy="255588"/>
        </p:xfrm>
        <a:graphic>
          <a:graphicData uri="http://schemas.openxmlformats.org/presentationml/2006/ole">
            <mc:AlternateContent xmlns:mc="http://schemas.openxmlformats.org/markup-compatibility/2006">
              <mc:Choice xmlns:v="urn:schemas-microsoft-com:vml" Requires="v">
                <p:oleObj spid="_x0000_s22782" name="Equation" r:id="rId6" imgW="165100" imgH="152400" progId="Equation.DSMT4">
                  <p:embed/>
                </p:oleObj>
              </mc:Choice>
              <mc:Fallback>
                <p:oleObj name="Equation" r:id="rId6" imgW="165100" imgH="152400" progId="Equation.DSMT4">
                  <p:embed/>
                  <p:pic>
                    <p:nvPicPr>
                      <p:cNvPr id="25" name="Object 24"/>
                      <p:cNvPicPr/>
                      <p:nvPr/>
                    </p:nvPicPr>
                    <p:blipFill>
                      <a:blip r:embed="rId7"/>
                      <a:stretch>
                        <a:fillRect/>
                      </a:stretch>
                    </p:blipFill>
                    <p:spPr>
                      <a:xfrm>
                        <a:off x="6400800" y="1478291"/>
                        <a:ext cx="276225" cy="255588"/>
                      </a:xfrm>
                      <a:prstGeom prst="rect">
                        <a:avLst/>
                      </a:prstGeom>
                    </p:spPr>
                  </p:pic>
                </p:oleObj>
              </mc:Fallback>
            </mc:AlternateContent>
          </a:graphicData>
        </a:graphic>
      </p:graphicFrame>
      <p:cxnSp>
        <p:nvCxnSpPr>
          <p:cNvPr id="30" name="Straight Arrow Connector 29"/>
          <p:cNvCxnSpPr/>
          <p:nvPr/>
        </p:nvCxnSpPr>
        <p:spPr>
          <a:xfrm flipV="1">
            <a:off x="6045200" y="2694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400800" y="5488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756400" y="828298"/>
            <a:ext cx="1854200" cy="1464381"/>
          </a:xfrm>
          <a:prstGeom prst="straightConnector1">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6684964" y="1571247"/>
          <a:ext cx="63974" cy="81669"/>
        </p:xfrm>
        <a:graphic>
          <a:graphicData uri="http://schemas.openxmlformats.org/presentationml/2006/ole">
            <mc:AlternateContent xmlns:mc="http://schemas.openxmlformats.org/markup-compatibility/2006">
              <mc:Choice xmlns:v="urn:schemas-microsoft-com:vml" Requires="v">
                <p:oleObj spid="_x0000_s22783" name="Equation" r:id="rId8" imgW="88900" imgH="114300" progId="Equation.DSMT4">
                  <p:embed/>
                </p:oleObj>
              </mc:Choice>
              <mc:Fallback>
                <p:oleObj name="Equation" r:id="rId8" imgW="88900" imgH="114300" progId="Equation.DSMT4">
                  <p:embed/>
                  <p:pic>
                    <p:nvPicPr>
                      <p:cNvPr id="27" name="Object 26"/>
                      <p:cNvPicPr/>
                      <p:nvPr/>
                    </p:nvPicPr>
                    <p:blipFill>
                      <a:blip r:embed="rId9"/>
                      <a:stretch>
                        <a:fillRect/>
                      </a:stretch>
                    </p:blipFill>
                    <p:spPr>
                      <a:xfrm>
                        <a:off x="6684964" y="1571247"/>
                        <a:ext cx="63974" cy="81669"/>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7670325" y="787463"/>
          <a:ext cx="63974" cy="81669"/>
        </p:xfrm>
        <a:graphic>
          <a:graphicData uri="http://schemas.openxmlformats.org/presentationml/2006/ole">
            <mc:AlternateContent xmlns:mc="http://schemas.openxmlformats.org/markup-compatibility/2006">
              <mc:Choice xmlns:v="urn:schemas-microsoft-com:vml" Requires="v">
                <p:oleObj spid="_x0000_s22784" name="Equation" r:id="rId10" imgW="88900" imgH="114300" progId="Equation.DSMT4">
                  <p:embed/>
                </p:oleObj>
              </mc:Choice>
              <mc:Fallback>
                <p:oleObj name="Equation" r:id="rId10" imgW="88900" imgH="114300" progId="Equation.DSMT4">
                  <p:embed/>
                  <p:pic>
                    <p:nvPicPr>
                      <p:cNvPr id="28" name="Object 27"/>
                      <p:cNvPicPr/>
                      <p:nvPr/>
                    </p:nvPicPr>
                    <p:blipFill>
                      <a:blip r:embed="rId9"/>
                      <a:stretch>
                        <a:fillRect/>
                      </a:stretch>
                    </p:blipFill>
                    <p:spPr>
                      <a:xfrm>
                        <a:off x="7670325" y="787463"/>
                        <a:ext cx="63974" cy="81669"/>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7500937" y="594494"/>
          <a:ext cx="233362" cy="255588"/>
        </p:xfrm>
        <a:graphic>
          <a:graphicData uri="http://schemas.openxmlformats.org/presentationml/2006/ole">
            <mc:AlternateContent xmlns:mc="http://schemas.openxmlformats.org/markup-compatibility/2006">
              <mc:Choice xmlns:v="urn:schemas-microsoft-com:vml" Requires="v">
                <p:oleObj spid="_x0000_s22785" name="Equation" r:id="rId11" imgW="139700" imgH="152400" progId="Equation.DSMT4">
                  <p:embed/>
                </p:oleObj>
              </mc:Choice>
              <mc:Fallback>
                <p:oleObj name="Equation" r:id="rId11" imgW="139700" imgH="152400" progId="Equation.DSMT4">
                  <p:embed/>
                  <p:pic>
                    <p:nvPicPr>
                      <p:cNvPr id="29" name="Object 28"/>
                      <p:cNvPicPr/>
                      <p:nvPr/>
                    </p:nvPicPr>
                    <p:blipFill>
                      <a:blip r:embed="rId12"/>
                      <a:stretch>
                        <a:fillRect/>
                      </a:stretch>
                    </p:blipFill>
                    <p:spPr>
                      <a:xfrm>
                        <a:off x="7500937" y="594494"/>
                        <a:ext cx="233362" cy="255588"/>
                      </a:xfrm>
                      <a:prstGeom prst="rect">
                        <a:avLst/>
                      </a:prstGeom>
                    </p:spPr>
                  </p:pic>
                </p:oleObj>
              </mc:Fallback>
            </mc:AlternateContent>
          </a:graphicData>
        </a:graphic>
      </p:graphicFrame>
      <p:sp>
        <p:nvSpPr>
          <p:cNvPr id="34" name="TextBox 33"/>
          <p:cNvSpPr txBox="1"/>
          <p:nvPr/>
        </p:nvSpPr>
        <p:spPr>
          <a:xfrm>
            <a:off x="922079" y="2365527"/>
            <a:ext cx="7921885" cy="707886"/>
          </a:xfrm>
          <a:prstGeom prst="rect">
            <a:avLst/>
          </a:prstGeom>
          <a:noFill/>
        </p:spPr>
        <p:txBody>
          <a:bodyPr wrap="square" rtlCol="0">
            <a:spAutoFit/>
          </a:bodyPr>
          <a:lstStyle/>
          <a:p>
            <a:r>
              <a:rPr lang="en-US" sz="2000" dirty="0">
                <a:solidFill>
                  <a:srgbClr val="FF0000"/>
                </a:solidFill>
                <a:latin typeface="Apple Chancery"/>
                <a:cs typeface="Apple Chancery"/>
              </a:rPr>
              <a:t>This time</a:t>
            </a:r>
            <a:r>
              <a:rPr lang="en-US" sz="2000" dirty="0">
                <a:latin typeface="Times New Roman"/>
                <a:cs typeface="Times New Roman"/>
              </a:rPr>
              <a:t>, to point out how the angle works, we will </a:t>
            </a:r>
            <a:r>
              <a:rPr lang="en-US" sz="2000" dirty="0">
                <a:solidFill>
                  <a:srgbClr val="0000FF"/>
                </a:solidFill>
                <a:latin typeface="Times New Roman"/>
                <a:cs typeface="Times New Roman"/>
              </a:rPr>
              <a:t>traverse from</a:t>
            </a:r>
            <a:r>
              <a:rPr lang="en-US" sz="2000" dirty="0">
                <a:latin typeface="Times New Roman"/>
                <a:cs typeface="Times New Roman"/>
              </a:rPr>
              <a:t> </a:t>
            </a:r>
            <a:r>
              <a:rPr lang="en-US" sz="2000" dirty="0">
                <a:solidFill>
                  <a:srgbClr val="FF0000"/>
                </a:solidFill>
                <a:latin typeface="Times New Roman"/>
                <a:cs typeface="Times New Roman"/>
              </a:rPr>
              <a:t>B</a:t>
            </a:r>
            <a:r>
              <a:rPr lang="en-US" sz="2000" dirty="0">
                <a:latin typeface="Times New Roman"/>
                <a:cs typeface="Times New Roman"/>
              </a:rPr>
              <a:t> </a:t>
            </a:r>
            <a:r>
              <a:rPr lang="en-US" sz="2000" dirty="0">
                <a:solidFill>
                  <a:srgbClr val="0000FF"/>
                </a:solidFill>
                <a:latin typeface="Times New Roman"/>
                <a:cs typeface="Times New Roman"/>
              </a:rPr>
              <a:t>to</a:t>
            </a:r>
            <a:r>
              <a:rPr lang="en-US" sz="2000" dirty="0">
                <a:latin typeface="Times New Roman"/>
                <a:cs typeface="Times New Roman"/>
              </a:rPr>
              <a:t> </a:t>
            </a:r>
            <a:r>
              <a:rPr lang="en-US" sz="2000" dirty="0">
                <a:solidFill>
                  <a:srgbClr val="FF0000"/>
                </a:solidFill>
                <a:latin typeface="Times New Roman"/>
                <a:cs typeface="Times New Roman"/>
              </a:rPr>
              <a:t>A</a:t>
            </a:r>
            <a:r>
              <a:rPr lang="en-US" sz="2000" dirty="0">
                <a:latin typeface="Times New Roman"/>
                <a:cs typeface="Times New Roman"/>
              </a:rPr>
              <a:t>.  Noticing that now the angle between    and     is        , we can write:</a:t>
            </a:r>
            <a:endParaRPr lang="en-US" sz="2000" dirty="0">
              <a:solidFill>
                <a:srgbClr val="FF0000"/>
              </a:solidFill>
              <a:latin typeface="Times New Roman"/>
              <a:cs typeface="Times New Roman"/>
            </a:endParaRPr>
          </a:p>
        </p:txBody>
      </p:sp>
      <p:cxnSp>
        <p:nvCxnSpPr>
          <p:cNvPr id="36" name="Straight Arrow Connector 35"/>
          <p:cNvCxnSpPr/>
          <p:nvPr/>
        </p:nvCxnSpPr>
        <p:spPr>
          <a:xfrm rot="10800000" flipV="1">
            <a:off x="6746875" y="850082"/>
            <a:ext cx="927100" cy="73219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7000875" y="934106"/>
          <a:ext cx="212725" cy="319088"/>
        </p:xfrm>
        <a:graphic>
          <a:graphicData uri="http://schemas.openxmlformats.org/presentationml/2006/ole">
            <mc:AlternateContent xmlns:mc="http://schemas.openxmlformats.org/markup-compatibility/2006">
              <mc:Choice xmlns:v="urn:schemas-microsoft-com:vml" Requires="v">
                <p:oleObj spid="_x0000_s22786" name="Equation" r:id="rId13" imgW="127000" imgH="190500" progId="Equation.DSMT4">
                  <p:embed/>
                </p:oleObj>
              </mc:Choice>
              <mc:Fallback>
                <p:oleObj name="Equation" r:id="rId13" imgW="127000" imgH="190500" progId="Equation.DSMT4">
                  <p:embed/>
                  <p:pic>
                    <p:nvPicPr>
                      <p:cNvPr id="37" name="Object 36"/>
                      <p:cNvPicPr/>
                      <p:nvPr/>
                    </p:nvPicPr>
                    <p:blipFill>
                      <a:blip r:embed="rId14"/>
                      <a:stretch>
                        <a:fillRect/>
                      </a:stretch>
                    </p:blipFill>
                    <p:spPr>
                      <a:xfrm>
                        <a:off x="7000875" y="934106"/>
                        <a:ext cx="212725" cy="319088"/>
                      </a:xfrm>
                      <a:prstGeom prst="rect">
                        <a:avLst/>
                      </a:prstGeom>
                    </p:spPr>
                  </p:pic>
                </p:oleObj>
              </mc:Fallback>
            </mc:AlternateContent>
          </a:graphicData>
        </a:graphic>
      </p:graphicFrame>
      <p:cxnSp>
        <p:nvCxnSpPr>
          <p:cNvPr id="6" name="Straight Connector 5"/>
          <p:cNvCxnSpPr/>
          <p:nvPr/>
        </p:nvCxnSpPr>
        <p:spPr>
          <a:xfrm flipV="1">
            <a:off x="4076700" y="3479800"/>
            <a:ext cx="406400" cy="46355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nvGraphicFramePr>
        <p:xfrm>
          <a:off x="4429125" y="3340100"/>
          <a:ext cx="234950" cy="187325"/>
        </p:xfrm>
        <a:graphic>
          <a:graphicData uri="http://schemas.openxmlformats.org/presentationml/2006/ole">
            <mc:AlternateContent xmlns:mc="http://schemas.openxmlformats.org/markup-compatibility/2006">
              <mc:Choice xmlns:v="urn:schemas-microsoft-com:vml" Requires="v">
                <p:oleObj spid="_x0000_s22787" name="Equation" r:id="rId15" imgW="190500" imgH="152400" progId="Equation.DSMT4">
                  <p:embed/>
                </p:oleObj>
              </mc:Choice>
              <mc:Fallback>
                <p:oleObj name="Equation" r:id="rId15" imgW="190500" imgH="152400" progId="Equation.DSMT4">
                  <p:embed/>
                  <p:pic>
                    <p:nvPicPr>
                      <p:cNvPr id="40" name="Object 39"/>
                      <p:cNvPicPr/>
                      <p:nvPr/>
                    </p:nvPicPr>
                    <p:blipFill>
                      <a:blip r:embed="rId16"/>
                      <a:stretch>
                        <a:fillRect/>
                      </a:stretch>
                    </p:blipFill>
                    <p:spPr>
                      <a:xfrm>
                        <a:off x="4429125" y="3340100"/>
                        <a:ext cx="234950" cy="187325"/>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4560888" y="503238"/>
          <a:ext cx="1403350" cy="338137"/>
        </p:xfrm>
        <a:graphic>
          <a:graphicData uri="http://schemas.openxmlformats.org/presentationml/2006/ole">
            <mc:AlternateContent xmlns:mc="http://schemas.openxmlformats.org/markup-compatibility/2006">
              <mc:Choice xmlns:v="urn:schemas-microsoft-com:vml" Requires="v">
                <p:oleObj spid="_x0000_s22788" name="Equation" r:id="rId17" imgW="838200" imgH="203200" progId="Equation.DSMT4">
                  <p:embed/>
                </p:oleObj>
              </mc:Choice>
              <mc:Fallback>
                <p:oleObj name="Equation" r:id="rId17" imgW="838200" imgH="203200" progId="Equation.DSMT4">
                  <p:embed/>
                  <p:pic>
                    <p:nvPicPr>
                      <p:cNvPr id="42" name="Object 41"/>
                      <p:cNvPicPr/>
                      <p:nvPr/>
                    </p:nvPicPr>
                    <p:blipFill>
                      <a:blip r:embed="rId18"/>
                      <a:stretch>
                        <a:fillRect/>
                      </a:stretch>
                    </p:blipFill>
                    <p:spPr>
                      <a:xfrm>
                        <a:off x="4560888" y="503238"/>
                        <a:ext cx="1403350" cy="338137"/>
                      </a:xfrm>
                      <a:prstGeom prst="rect">
                        <a:avLst/>
                      </a:prstGeom>
                    </p:spPr>
                  </p:pic>
                </p:oleObj>
              </mc:Fallback>
            </mc:AlternateContent>
          </a:graphicData>
        </a:graphic>
      </p:graphicFrame>
      <p:sp>
        <p:nvSpPr>
          <p:cNvPr id="44" name="TextBox 43"/>
          <p:cNvSpPr txBox="1"/>
          <p:nvPr/>
        </p:nvSpPr>
        <p:spPr>
          <a:xfrm>
            <a:off x="460115" y="5002295"/>
            <a:ext cx="8451520" cy="707886"/>
          </a:xfrm>
          <a:prstGeom prst="rect">
            <a:avLst/>
          </a:prstGeom>
          <a:noFill/>
        </p:spPr>
        <p:txBody>
          <a:bodyPr wrap="square" rtlCol="0">
            <a:spAutoFit/>
          </a:bodyPr>
          <a:lstStyle/>
          <a:p>
            <a:r>
              <a:rPr lang="en-US" sz="2000" dirty="0">
                <a:solidFill>
                  <a:srgbClr val="FF0000"/>
                </a:solidFill>
                <a:latin typeface="Apple Chancery"/>
                <a:cs typeface="Apple Chancery"/>
              </a:rPr>
              <a:t>IMPORTANT SIDE POINT:  </a:t>
            </a:r>
            <a:r>
              <a:rPr lang="en-US" sz="2000" dirty="0">
                <a:latin typeface="Times New Roman"/>
                <a:cs typeface="Times New Roman"/>
              </a:rPr>
              <a:t>The </a:t>
            </a:r>
            <a:r>
              <a:rPr lang="en-US" sz="2000" dirty="0">
                <a:solidFill>
                  <a:srgbClr val="FF0000"/>
                </a:solidFill>
                <a:latin typeface="Times New Roman"/>
                <a:cs typeface="Times New Roman"/>
              </a:rPr>
              <a:t>unit </a:t>
            </a:r>
            <a:r>
              <a:rPr lang="en-US" sz="2000" dirty="0">
                <a:latin typeface="Times New Roman"/>
                <a:cs typeface="Times New Roman"/>
              </a:rPr>
              <a:t>for </a:t>
            </a:r>
            <a:r>
              <a:rPr lang="en-US" sz="2000" i="1" dirty="0">
                <a:solidFill>
                  <a:srgbClr val="0000FF"/>
                </a:solidFill>
                <a:latin typeface="Times New Roman"/>
                <a:cs typeface="Times New Roman"/>
              </a:rPr>
              <a:t>ELECTRIC FIELDS </a:t>
            </a:r>
            <a:r>
              <a:rPr lang="en-US" sz="2000" dirty="0">
                <a:solidFill>
                  <a:srgbClr val="000000"/>
                </a:solidFill>
                <a:latin typeface="Times New Roman"/>
                <a:cs typeface="Times New Roman"/>
              </a:rPr>
              <a:t>is </a:t>
            </a:r>
            <a:r>
              <a:rPr lang="en-US" sz="2000" i="1" dirty="0" err="1">
                <a:solidFill>
                  <a:srgbClr val="FF0000"/>
                </a:solidFill>
                <a:latin typeface="Times New Roman"/>
                <a:cs typeface="Times New Roman"/>
              </a:rPr>
              <a:t>newtons</a:t>
            </a:r>
            <a:r>
              <a:rPr lang="en-US" sz="2000" i="1" dirty="0">
                <a:solidFill>
                  <a:srgbClr val="FF0000"/>
                </a:solidFill>
                <a:latin typeface="Times New Roman"/>
                <a:cs typeface="Times New Roman"/>
              </a:rPr>
              <a:t> per coulomb</a:t>
            </a:r>
            <a:r>
              <a:rPr lang="en-US" sz="2000" dirty="0">
                <a:solidFill>
                  <a:srgbClr val="000000"/>
                </a:solidFill>
                <a:latin typeface="Times New Roman"/>
                <a:cs typeface="Times New Roman"/>
              </a:rPr>
              <a:t>, but it is </a:t>
            </a:r>
            <a:r>
              <a:rPr lang="en-US" sz="2000" dirty="0">
                <a:solidFill>
                  <a:srgbClr val="0000FF"/>
                </a:solidFill>
                <a:latin typeface="Times New Roman"/>
                <a:cs typeface="Times New Roman"/>
              </a:rPr>
              <a:t>also</a:t>
            </a:r>
            <a:r>
              <a:rPr lang="en-US" sz="2000" dirty="0">
                <a:solidFill>
                  <a:srgbClr val="000000"/>
                </a:solidFill>
                <a:latin typeface="Times New Roman"/>
                <a:cs typeface="Times New Roman"/>
              </a:rPr>
              <a:t>, apparently, </a:t>
            </a:r>
            <a:r>
              <a:rPr lang="en-US" sz="2000" i="1" dirty="0">
                <a:solidFill>
                  <a:srgbClr val="FF0000"/>
                </a:solidFill>
                <a:latin typeface="Times New Roman"/>
                <a:cs typeface="Times New Roman"/>
              </a:rPr>
              <a:t>volts per meter</a:t>
            </a:r>
            <a:r>
              <a:rPr lang="en-US" sz="2000" i="1" dirty="0">
                <a:solidFill>
                  <a:srgbClr val="000000"/>
                </a:solidFill>
                <a:latin typeface="Times New Roman"/>
                <a:cs typeface="Times New Roman"/>
              </a:rPr>
              <a:t>.</a:t>
            </a:r>
            <a:endParaRPr lang="en-US" sz="2000" dirty="0">
              <a:solidFill>
                <a:srgbClr val="FF0000"/>
              </a:solidFill>
              <a:latin typeface="Times New Roman"/>
              <a:cs typeface="Times New Roman"/>
            </a:endParaRPr>
          </a:p>
        </p:txBody>
      </p:sp>
      <p:graphicFrame>
        <p:nvGraphicFramePr>
          <p:cNvPr id="38" name="Object 37"/>
          <p:cNvGraphicFramePr>
            <a:graphicFrameLocks noChangeAspect="1"/>
          </p:cNvGraphicFramePr>
          <p:nvPr/>
        </p:nvGraphicFramePr>
        <p:xfrm>
          <a:off x="7942582" y="893738"/>
          <a:ext cx="233362" cy="255588"/>
        </p:xfrm>
        <a:graphic>
          <a:graphicData uri="http://schemas.openxmlformats.org/presentationml/2006/ole">
            <mc:AlternateContent xmlns:mc="http://schemas.openxmlformats.org/markup-compatibility/2006">
              <mc:Choice xmlns:v="urn:schemas-microsoft-com:vml" Requires="v">
                <p:oleObj spid="_x0000_s22789" name="Equation" r:id="rId19" imgW="139700" imgH="152400" progId="Equation.DSMT4">
                  <p:embed/>
                </p:oleObj>
              </mc:Choice>
              <mc:Fallback>
                <p:oleObj name="Equation" r:id="rId19" imgW="139700" imgH="152400" progId="Equation.DSMT4">
                  <p:embed/>
                  <p:pic>
                    <p:nvPicPr>
                      <p:cNvPr id="38" name="Object 37"/>
                      <p:cNvPicPr/>
                      <p:nvPr/>
                    </p:nvPicPr>
                    <p:blipFill>
                      <a:blip r:embed="rId20"/>
                      <a:stretch>
                        <a:fillRect/>
                      </a:stretch>
                    </p:blipFill>
                    <p:spPr>
                      <a:xfrm>
                        <a:off x="7942582" y="893738"/>
                        <a:ext cx="233362" cy="255588"/>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7942582" y="1140682"/>
          <a:ext cx="63974" cy="81669"/>
        </p:xfrm>
        <a:graphic>
          <a:graphicData uri="http://schemas.openxmlformats.org/presentationml/2006/ole">
            <mc:AlternateContent xmlns:mc="http://schemas.openxmlformats.org/markup-compatibility/2006">
              <mc:Choice xmlns:v="urn:schemas-microsoft-com:vml" Requires="v">
                <p:oleObj spid="_x0000_s22790" name="Equation" r:id="rId21" imgW="88900" imgH="114300" progId="Equation.DSMT4">
                  <p:embed/>
                </p:oleObj>
              </mc:Choice>
              <mc:Fallback>
                <p:oleObj name="Equation" r:id="rId21" imgW="88900" imgH="114300" progId="Equation.DSMT4">
                  <p:embed/>
                  <p:pic>
                    <p:nvPicPr>
                      <p:cNvPr id="39" name="Object 38"/>
                      <p:cNvPicPr/>
                      <p:nvPr/>
                    </p:nvPicPr>
                    <p:blipFill>
                      <a:blip r:embed="rId9"/>
                      <a:stretch>
                        <a:fillRect/>
                      </a:stretch>
                    </p:blipFill>
                    <p:spPr>
                      <a:xfrm>
                        <a:off x="7942582" y="1140682"/>
                        <a:ext cx="63974" cy="81669"/>
                      </a:xfrm>
                      <a:prstGeom prst="rect">
                        <a:avLst/>
                      </a:prstGeom>
                    </p:spPr>
                  </p:pic>
                </p:oleObj>
              </mc:Fallback>
            </mc:AlternateContent>
          </a:graphicData>
        </a:graphic>
      </p:graphicFrame>
      <p:graphicFrame>
        <p:nvGraphicFramePr>
          <p:cNvPr id="45" name="Object 44"/>
          <p:cNvGraphicFramePr>
            <a:graphicFrameLocks noChangeAspect="1"/>
          </p:cNvGraphicFramePr>
          <p:nvPr/>
        </p:nvGraphicFramePr>
        <p:xfrm>
          <a:off x="3794125" y="790575"/>
          <a:ext cx="1298575" cy="338138"/>
        </p:xfrm>
        <a:graphic>
          <a:graphicData uri="http://schemas.openxmlformats.org/presentationml/2006/ole">
            <mc:AlternateContent xmlns:mc="http://schemas.openxmlformats.org/markup-compatibility/2006">
              <mc:Choice xmlns:v="urn:schemas-microsoft-com:vml" Requires="v">
                <p:oleObj spid="_x0000_s22791" name="Equation" r:id="rId22" imgW="774700" imgH="203200" progId="Equation.DSMT4">
                  <p:embed/>
                </p:oleObj>
              </mc:Choice>
              <mc:Fallback>
                <p:oleObj name="Equation" r:id="rId22" imgW="774700" imgH="203200" progId="Equation.DSMT4">
                  <p:embed/>
                  <p:pic>
                    <p:nvPicPr>
                      <p:cNvPr id="45" name="Object 44"/>
                      <p:cNvPicPr/>
                      <p:nvPr/>
                    </p:nvPicPr>
                    <p:blipFill>
                      <a:blip r:embed="rId23"/>
                      <a:stretch>
                        <a:fillRect/>
                      </a:stretch>
                    </p:blipFill>
                    <p:spPr>
                      <a:xfrm>
                        <a:off x="3794125" y="790575"/>
                        <a:ext cx="1298575" cy="338138"/>
                      </a:xfrm>
                      <a:prstGeom prst="rect">
                        <a:avLst/>
                      </a:prstGeom>
                    </p:spPr>
                  </p:pic>
                </p:oleObj>
              </mc:Fallback>
            </mc:AlternateContent>
          </a:graphicData>
        </a:graphic>
      </p:graphicFrame>
      <p:graphicFrame>
        <p:nvGraphicFramePr>
          <p:cNvPr id="46" name="Object 45"/>
          <p:cNvGraphicFramePr>
            <a:graphicFrameLocks noChangeAspect="1"/>
          </p:cNvGraphicFramePr>
          <p:nvPr/>
        </p:nvGraphicFramePr>
        <p:xfrm>
          <a:off x="4768850" y="2697245"/>
          <a:ext cx="212725" cy="317500"/>
        </p:xfrm>
        <a:graphic>
          <a:graphicData uri="http://schemas.openxmlformats.org/presentationml/2006/ole">
            <mc:AlternateContent xmlns:mc="http://schemas.openxmlformats.org/markup-compatibility/2006">
              <mc:Choice xmlns:v="urn:schemas-microsoft-com:vml" Requires="v">
                <p:oleObj spid="_x0000_s22792" name="Equation" r:id="rId24" imgW="127000" imgH="190500" progId="Equation.DSMT4">
                  <p:embed/>
                </p:oleObj>
              </mc:Choice>
              <mc:Fallback>
                <p:oleObj name="Equation" r:id="rId24" imgW="127000" imgH="190500" progId="Equation.DSMT4">
                  <p:embed/>
                  <p:pic>
                    <p:nvPicPr>
                      <p:cNvPr id="46" name="Object 45"/>
                      <p:cNvPicPr/>
                      <p:nvPr/>
                    </p:nvPicPr>
                    <p:blipFill>
                      <a:blip r:embed="rId25"/>
                      <a:stretch>
                        <a:fillRect/>
                      </a:stretch>
                    </p:blipFill>
                    <p:spPr>
                      <a:xfrm>
                        <a:off x="4768850" y="2697245"/>
                        <a:ext cx="212725" cy="317500"/>
                      </a:xfrm>
                      <a:prstGeom prst="rect">
                        <a:avLst/>
                      </a:prstGeom>
                    </p:spPr>
                  </p:pic>
                </p:oleObj>
              </mc:Fallback>
            </mc:AlternateContent>
          </a:graphicData>
        </a:graphic>
      </p:graphicFrame>
      <p:graphicFrame>
        <p:nvGraphicFramePr>
          <p:cNvPr id="47" name="Object 46"/>
          <p:cNvGraphicFramePr>
            <a:graphicFrameLocks noChangeAspect="1"/>
          </p:cNvGraphicFramePr>
          <p:nvPr/>
        </p:nvGraphicFramePr>
        <p:xfrm>
          <a:off x="5410200" y="2697245"/>
          <a:ext cx="234950" cy="317500"/>
        </p:xfrm>
        <a:graphic>
          <a:graphicData uri="http://schemas.openxmlformats.org/presentationml/2006/ole">
            <mc:AlternateContent xmlns:mc="http://schemas.openxmlformats.org/markup-compatibility/2006">
              <mc:Choice xmlns:v="urn:schemas-microsoft-com:vml" Requires="v">
                <p:oleObj spid="_x0000_s22793" name="Equation" r:id="rId26" imgW="139700" imgH="190500" progId="Equation.DSMT4">
                  <p:embed/>
                </p:oleObj>
              </mc:Choice>
              <mc:Fallback>
                <p:oleObj name="Equation" r:id="rId26" imgW="139700" imgH="190500" progId="Equation.DSMT4">
                  <p:embed/>
                  <p:pic>
                    <p:nvPicPr>
                      <p:cNvPr id="47" name="Object 46"/>
                      <p:cNvPicPr/>
                      <p:nvPr/>
                    </p:nvPicPr>
                    <p:blipFill>
                      <a:blip r:embed="rId27"/>
                      <a:stretch>
                        <a:fillRect/>
                      </a:stretch>
                    </p:blipFill>
                    <p:spPr>
                      <a:xfrm>
                        <a:off x="5410200" y="2697245"/>
                        <a:ext cx="234950" cy="317500"/>
                      </a:xfrm>
                      <a:prstGeom prst="rect">
                        <a:avLst/>
                      </a:prstGeom>
                    </p:spPr>
                  </p:pic>
                </p:oleObj>
              </mc:Fallback>
            </mc:AlternateContent>
          </a:graphicData>
        </a:graphic>
      </p:graphicFrame>
      <p:graphicFrame>
        <p:nvGraphicFramePr>
          <p:cNvPr id="48" name="Object 47"/>
          <p:cNvGraphicFramePr>
            <a:graphicFrameLocks noChangeAspect="1"/>
          </p:cNvGraphicFramePr>
          <p:nvPr/>
        </p:nvGraphicFramePr>
        <p:xfrm>
          <a:off x="5889625" y="2697163"/>
          <a:ext cx="534988" cy="317500"/>
        </p:xfrm>
        <a:graphic>
          <a:graphicData uri="http://schemas.openxmlformats.org/presentationml/2006/ole">
            <mc:AlternateContent xmlns:mc="http://schemas.openxmlformats.org/markup-compatibility/2006">
              <mc:Choice xmlns:v="urn:schemas-microsoft-com:vml" Requires="v">
                <p:oleObj spid="_x0000_s22794" name="Equation" r:id="rId28" imgW="317500" imgH="190500" progId="Equation.DSMT4">
                  <p:embed/>
                </p:oleObj>
              </mc:Choice>
              <mc:Fallback>
                <p:oleObj name="Equation" r:id="rId28" imgW="317500" imgH="190500" progId="Equation.DSMT4">
                  <p:embed/>
                  <p:pic>
                    <p:nvPicPr>
                      <p:cNvPr id="48" name="Object 47"/>
                      <p:cNvPicPr/>
                      <p:nvPr/>
                    </p:nvPicPr>
                    <p:blipFill>
                      <a:blip r:embed="rId29"/>
                      <a:stretch>
                        <a:fillRect/>
                      </a:stretch>
                    </p:blipFill>
                    <p:spPr>
                      <a:xfrm>
                        <a:off x="5889625" y="2697163"/>
                        <a:ext cx="534988" cy="317500"/>
                      </a:xfrm>
                      <a:prstGeom prst="rect">
                        <a:avLst/>
                      </a:prstGeom>
                    </p:spPr>
                  </p:pic>
                </p:oleObj>
              </mc:Fallback>
            </mc:AlternateContent>
          </a:graphicData>
        </a:graphic>
      </p:graphicFrame>
      <p:sp>
        <p:nvSpPr>
          <p:cNvPr id="49" name="TextBox 48"/>
          <p:cNvSpPr txBox="1"/>
          <p:nvPr/>
        </p:nvSpPr>
        <p:spPr>
          <a:xfrm>
            <a:off x="7773656" y="1434169"/>
            <a:ext cx="1338828" cy="523220"/>
          </a:xfrm>
          <a:prstGeom prst="rect">
            <a:avLst/>
          </a:prstGeom>
          <a:noFill/>
        </p:spPr>
        <p:txBody>
          <a:bodyPr wrap="none" rtlCol="0">
            <a:spAutoFit/>
          </a:bodyPr>
          <a:lstStyle/>
          <a:p>
            <a:r>
              <a:rPr lang="en-US" sz="1400" dirty="0">
                <a:solidFill>
                  <a:srgbClr val="FF0000"/>
                </a:solidFill>
                <a:latin typeface="Times New Roman"/>
                <a:cs typeface="Times New Roman"/>
              </a:rPr>
              <a:t>three points in a</a:t>
            </a:r>
          </a:p>
          <a:p>
            <a:r>
              <a:rPr lang="en-US" sz="1400" dirty="0">
                <a:solidFill>
                  <a:srgbClr val="FF0000"/>
                </a:solidFill>
                <a:latin typeface="Times New Roman"/>
                <a:cs typeface="Times New Roman"/>
              </a:rPr>
              <a:t>  constant E-</a:t>
            </a:r>
            <a:r>
              <a:rPr lang="en-US" sz="1400" dirty="0" err="1">
                <a:solidFill>
                  <a:srgbClr val="FF0000"/>
                </a:solidFill>
                <a:latin typeface="Times New Roman"/>
                <a:cs typeface="Times New Roman"/>
              </a:rPr>
              <a:t>fld</a:t>
            </a:r>
            <a:endParaRPr lang="en-US" sz="1400" dirty="0">
              <a:solidFill>
                <a:srgbClr val="FF0000"/>
              </a:solidFill>
              <a:latin typeface="Times New Roman"/>
              <a:cs typeface="Times New Roman"/>
            </a:endParaRPr>
          </a:p>
        </p:txBody>
      </p:sp>
    </p:spTree>
    <p:extLst>
      <p:ext uri="{BB962C8B-B14F-4D97-AF65-F5344CB8AC3E}">
        <p14:creationId xmlns:p14="http://schemas.microsoft.com/office/powerpoint/2010/main" val="29912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par>
                                <p:cTn id="14" presetID="9"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dissolve">
                                      <p:cBhvr>
                                        <p:cTn id="16" dur="500"/>
                                        <p:tgtEl>
                                          <p:spTgt spid="47"/>
                                        </p:tgtEl>
                                      </p:cBhvr>
                                    </p:animEffect>
                                  </p:childTnLst>
                                </p:cTn>
                              </p:par>
                              <p:par>
                                <p:cTn id="17" presetID="9"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dissolve">
                                      <p:cBhvr>
                                        <p:cTn id="19" dur="500"/>
                                        <p:tgtEl>
                                          <p:spTgt spid="4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par>
                                <p:cTn id="28" presetID="9"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34975</TotalTime>
  <Words>3802</Words>
  <Application>Microsoft Macintosh PowerPoint</Application>
  <PresentationFormat>On-screen Show (4:3)</PresentationFormat>
  <Paragraphs>313</Paragraphs>
  <Slides>32</Slides>
  <Notes>16</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Apple Chancery</vt:lpstr>
      <vt:lpstr>Arial</vt:lpstr>
      <vt:lpstr>Calibri</vt:lpstr>
      <vt:lpstr>Cambria Math</vt:lpstr>
      <vt:lpstr>Gill Sans</vt:lpstr>
      <vt:lpstr>Lucida Grande</vt:lpstr>
      <vt:lpstr>Palatino</vt:lpstr>
      <vt:lpstr>Palatino Linotype</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Equipotential Lines </vt:lpstr>
      <vt:lpstr>Electric Potential contours (courtesy of Mr. White)</vt:lpstr>
      <vt:lpstr>Equipotential Lines  (courtesy of Mr. White)</vt:lpstr>
      <vt:lpstr>PowerPoint Presentation</vt:lpstr>
      <vt:lpstr>Example 8: (courtesy of Mr. White) </vt:lpstr>
      <vt:lpstr>Example 9: (courtesy of Mr. White) </vt:lpstr>
      <vt:lpstr>Things to Note About Electrical potential energy</vt:lpstr>
      <vt:lpstr>Quick check:</vt:lpstr>
      <vt:lpstr>Potential vs potential energy</vt:lpstr>
      <vt:lpstr>Another quick example</vt:lpstr>
      <vt:lpstr>Visual practice (thanks Mr. White!)</vt:lpstr>
      <vt:lpstr>Quick practice</vt:lpstr>
      <vt:lpstr>PowerPoint Presentation</vt:lpstr>
      <vt:lpstr>PowerPoint Presentation</vt:lpstr>
      <vt:lpstr>PowerPoint Presentation</vt:lpstr>
      <vt:lpstr>Problem 16.7 - preliminary questions</vt:lpstr>
      <vt:lpstr>Problem 16.7 - preliminary questions</vt:lpstr>
      <vt:lpstr>Problem 16.7 modified </vt:lpstr>
      <vt:lpstr>PowerPoint Presentation</vt:lpstr>
      <vt:lpstr>15.4 answers</vt:lpstr>
      <vt:lpstr>Pt charge potential example - 16.60</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732</cp:revision>
  <cp:lastPrinted>2020-01-28T22:46:42Z</cp:lastPrinted>
  <dcterms:created xsi:type="dcterms:W3CDTF">2017-08-16T17:34:12Z</dcterms:created>
  <dcterms:modified xsi:type="dcterms:W3CDTF">2021-02-18T23:10:40Z</dcterms:modified>
</cp:coreProperties>
</file>